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wmv"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2" r:id="rId1"/>
  </p:sldMasterIdLst>
  <p:notesMasterIdLst>
    <p:notesMasterId r:id="rId37"/>
  </p:notesMasterIdLst>
  <p:sldIdLst>
    <p:sldId id="256" r:id="rId2"/>
    <p:sldId id="292" r:id="rId3"/>
    <p:sldId id="288" r:id="rId4"/>
    <p:sldId id="257" r:id="rId5"/>
    <p:sldId id="258" r:id="rId6"/>
    <p:sldId id="259" r:id="rId7"/>
    <p:sldId id="262" r:id="rId8"/>
    <p:sldId id="263" r:id="rId9"/>
    <p:sldId id="264" r:id="rId10"/>
    <p:sldId id="289" r:id="rId11"/>
    <p:sldId id="265" r:id="rId12"/>
    <p:sldId id="270" r:id="rId13"/>
    <p:sldId id="266" r:id="rId14"/>
    <p:sldId id="267" r:id="rId15"/>
    <p:sldId id="268" r:id="rId16"/>
    <p:sldId id="269"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90" r:id="rId31"/>
    <p:sldId id="291" r:id="rId32"/>
    <p:sldId id="285" r:id="rId33"/>
    <p:sldId id="286" r:id="rId34"/>
    <p:sldId id="287" r:id="rId35"/>
    <p:sldId id="29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50" autoAdjust="0"/>
    <p:restoredTop sz="73357" autoAdjust="0"/>
  </p:normalViewPr>
  <p:slideViewPr>
    <p:cSldViewPr>
      <p:cViewPr varScale="1">
        <p:scale>
          <a:sx n="86" d="100"/>
          <a:sy n="86" d="100"/>
        </p:scale>
        <p:origin x="-87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AFBA4D-9AED-42D8-B087-0106C7063DBE}" type="datetimeFigureOut">
              <a:rPr lang="en-US" smtClean="0"/>
              <a:t>6/3/2013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56F25C-CD64-48EE-8581-0AD5DFC449BC}" type="slidenum">
              <a:rPr lang="en-US" smtClean="0"/>
              <a:t>‹#›</a:t>
            </a:fld>
            <a:endParaRPr lang="en-US"/>
          </a:p>
        </p:txBody>
      </p:sp>
    </p:spTree>
    <p:extLst>
      <p:ext uri="{BB962C8B-B14F-4D97-AF65-F5344CB8AC3E}">
        <p14:creationId xmlns:p14="http://schemas.microsoft.com/office/powerpoint/2010/main" val="1828559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BB6CEABD-FFD0-4AEB-89D7-154EBEFE4FA7}" type="datetimeFigureOut">
              <a:rPr lang="en-US" smtClean="0"/>
              <a:t>6/3/2013</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D99C9E79-ED9E-414F-9CD8-10C4AAF527A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B6CEABD-FFD0-4AEB-89D7-154EBEFE4FA7}" type="datetimeFigureOut">
              <a:rPr lang="en-US" smtClean="0"/>
              <a:t>6/3/2013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C9E79-ED9E-414F-9CD8-10C4AAF527A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B6CEABD-FFD0-4AEB-89D7-154EBEFE4FA7}" type="datetimeFigureOut">
              <a:rPr lang="en-US" smtClean="0"/>
              <a:t>6/3/2013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C9E79-ED9E-414F-9CD8-10C4AAF52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BB6CEABD-FFD0-4AEB-89D7-154EBEFE4FA7}" type="datetimeFigureOut">
              <a:rPr lang="en-US" smtClean="0"/>
              <a:t>6/3/2013</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D99C9E79-ED9E-414F-9CD8-10C4AAF52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BB6CEABD-FFD0-4AEB-89D7-154EBEFE4FA7}" type="datetimeFigureOut">
              <a:rPr lang="en-US" smtClean="0"/>
              <a:t>6/3/2013</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D99C9E79-ED9E-414F-9CD8-10C4AAF527A0}" type="slidenum">
              <a:rPr lang="en-US" smtClean="0"/>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BB6CEABD-FFD0-4AEB-89D7-154EBEFE4FA7}" type="datetimeFigureOut">
              <a:rPr lang="en-US" smtClean="0"/>
              <a:t>6/3/2013</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D99C9E79-ED9E-414F-9CD8-10C4AAF52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BB6CEABD-FFD0-4AEB-89D7-154EBEFE4FA7}" type="datetimeFigureOut">
              <a:rPr lang="en-US" smtClean="0"/>
              <a:t>6/3/2013</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D99C9E79-ED9E-414F-9CD8-10C4AAF527A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B6CEABD-FFD0-4AEB-89D7-154EBEFE4FA7}" type="datetimeFigureOut">
              <a:rPr lang="en-US" smtClean="0"/>
              <a:t>6/3/2013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9C9E79-ED9E-414F-9CD8-10C4AAF52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BB6CEABD-FFD0-4AEB-89D7-154EBEFE4FA7}" type="datetimeFigureOut">
              <a:rPr lang="en-US" smtClean="0"/>
              <a:t>6/3/2013</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D99C9E79-ED9E-414F-9CD8-10C4AAF52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BB6CEABD-FFD0-4AEB-89D7-154EBEFE4FA7}" type="datetimeFigureOut">
              <a:rPr lang="en-US" smtClean="0"/>
              <a:t>6/3/2013</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D99C9E79-ED9E-414F-9CD8-10C4AAF527A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BB6CEABD-FFD0-4AEB-89D7-154EBEFE4FA7}" type="datetimeFigureOut">
              <a:rPr lang="en-US" smtClean="0"/>
              <a:t>6/3/2013</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D99C9E79-ED9E-414F-9CD8-10C4AAF527A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BB6CEABD-FFD0-4AEB-89D7-154EBEFE4FA7}" type="datetimeFigureOut">
              <a:rPr lang="en-US" smtClean="0"/>
              <a:t>6/3/2013</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D99C9E79-ED9E-414F-9CD8-10C4AAF527A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picc.net/" TargetMode="External"/><Relationship Id="rId2" Type="http://schemas.openxmlformats.org/officeDocument/2006/relationships/hyperlink" Target="http://www.marchofdimes.com/pregnancy/alcohol_illicitdrug.html"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abovetheinfluence.com/facts/drugscocain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picc.net/" TargetMode="External"/><Relationship Id="rId2" Type="http://schemas.openxmlformats.org/officeDocument/2006/relationships/hyperlink" Target="http://www.marchofdimes.com/pregnancy/alcohol_illicitdrug.html" TargetMode="External"/><Relationship Id="rId1" Type="http://schemas.openxmlformats.org/officeDocument/2006/relationships/slideLayout" Target="../slideLayouts/slideLayout2.xml"/><Relationship Id="rId4" Type="http://schemas.openxmlformats.org/officeDocument/2006/relationships/hyperlink" Target="http://abovetheinfluence.com/facts/drugscocain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marchofdimes.com/printableArticles/alcohol_illicitdrug.html"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marchofdimes.com/westvirginia/news_statehashighestrateofpregnantsmokers11.html" TargetMode="External"/><Relationship Id="rId1" Type="http://schemas.openxmlformats.org/officeDocument/2006/relationships/slideLayout" Target="../slideLayouts/slideLayout3.xml"/><Relationship Id="rId6" Type="http://schemas.openxmlformats.org/officeDocument/2006/relationships/image" Target="../media/image9.gif"/><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hyperlink" Target="http://pediatrics.aappublications.org/content/129/2/e540.full" TargetMode="External"/><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samhsa.gov/"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pediatrics.aappublications.org/search?author1=Mohamed+E.+Abdel-Latif&amp;sortspec=date&amp;submit=Submit" TargetMode="External"/><Relationship Id="rId2" Type="http://schemas.openxmlformats.org/officeDocument/2006/relationships/hyperlink" Target="http://www.pediatrics.org/cgi/content/full/117/6/e1163pmid:16740817"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hyperlink" Target="http://www.samhsa.gov/" TargetMode="External"/><Relationship Id="rId3" Type="http://schemas.openxmlformats.org/officeDocument/2006/relationships/hyperlink" Target="http://www.marchofdimes.com/pregnancy/alcohol_illicitdrug.html" TargetMode="External"/><Relationship Id="rId7" Type="http://schemas.openxmlformats.org/officeDocument/2006/relationships/hyperlink" Target="http://www.marchofdimes.com/westvirginia/news_statehashighestrateofpregnantsmokers11.html" TargetMode="External"/><Relationship Id="rId2" Type="http://schemas.openxmlformats.org/officeDocument/2006/relationships/hyperlink" Target="http://pediatrics.aappublications.org/content/129/2/e540.full" TargetMode="External"/><Relationship Id="rId1" Type="http://schemas.openxmlformats.org/officeDocument/2006/relationships/slideLayout" Target="../slideLayouts/slideLayout3.xml"/><Relationship Id="rId6" Type="http://schemas.openxmlformats.org/officeDocument/2006/relationships/hyperlink" Target="http://www.marchofdimes.com/printableArticles/alcohol_illicitdrug.html" TargetMode="External"/><Relationship Id="rId5" Type="http://schemas.openxmlformats.org/officeDocument/2006/relationships/hyperlink" Target="http://abovetheinfluence.com/facts/drugscocaine" TargetMode="External"/><Relationship Id="rId10" Type="http://schemas.openxmlformats.org/officeDocument/2006/relationships/hyperlink" Target="http://pediatrics.aappublications.org/search?author1=Mohamed+E.+Abdel-Latif&amp;sortspec=date&amp;submit=Submit" TargetMode="External"/><Relationship Id="rId4" Type="http://schemas.openxmlformats.org/officeDocument/2006/relationships/hyperlink" Target="http://www.picc.net/" TargetMode="External"/><Relationship Id="rId9" Type="http://schemas.openxmlformats.org/officeDocument/2006/relationships/hyperlink" Target="http://www.pediatrics.org/cgi/content/full/117/6/e1163pmid:16740817"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pediatrics.aappublications.org/content/129/2/e540.ful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pediatrics.aappublications.org/content/129/2/e540.full"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pediatrics.aappublications.org/content/129/2/e540.ful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458200" cy="1470025"/>
          </a:xfrm>
        </p:spPr>
        <p:txBody>
          <a:bodyPr>
            <a:normAutofit fontScale="90000"/>
          </a:bodyPr>
          <a:lstStyle/>
          <a:p>
            <a:r>
              <a:rPr lang="en-US" b="1" dirty="0"/>
              <a:t>Care of Drug Exposed Neonate</a:t>
            </a:r>
            <a:r>
              <a:rPr lang="en-US" dirty="0"/>
              <a:t/>
            </a:r>
            <a:br>
              <a:rPr lang="en-US" dirty="0"/>
            </a:br>
            <a:endParaRPr lang="en-US" dirty="0"/>
          </a:p>
        </p:txBody>
      </p:sp>
      <p:sp>
        <p:nvSpPr>
          <p:cNvPr id="3" name="Subtitle 2"/>
          <p:cNvSpPr>
            <a:spLocks noGrp="1"/>
          </p:cNvSpPr>
          <p:nvPr>
            <p:ph type="subTitle" idx="1"/>
          </p:nvPr>
        </p:nvSpPr>
        <p:spPr>
          <a:xfrm>
            <a:off x="2133600" y="3810000"/>
            <a:ext cx="4686300" cy="2133600"/>
          </a:xfrm>
        </p:spPr>
        <p:txBody>
          <a:bodyPr>
            <a:normAutofit fontScale="85000" lnSpcReduction="10000"/>
          </a:bodyPr>
          <a:lstStyle/>
          <a:p>
            <a:pPr algn="ctr"/>
            <a:r>
              <a:rPr lang="en-US" b="1" dirty="0" smtClean="0">
                <a:solidFill>
                  <a:schemeClr val="tx1"/>
                </a:solidFill>
              </a:rPr>
              <a:t>By: </a:t>
            </a:r>
            <a:r>
              <a:rPr lang="en-US" b="1" dirty="0" smtClean="0">
                <a:solidFill>
                  <a:schemeClr val="tx1"/>
                </a:solidFill>
              </a:rPr>
              <a:t>E. Bernard Cartaya, MD</a:t>
            </a:r>
          </a:p>
          <a:p>
            <a:pPr algn="ctr"/>
            <a:r>
              <a:rPr lang="en-US" b="1" dirty="0" smtClean="0">
                <a:solidFill>
                  <a:schemeClr val="tx1"/>
                </a:solidFill>
              </a:rPr>
              <a:t>Director of Neonatology </a:t>
            </a:r>
          </a:p>
          <a:p>
            <a:pPr algn="ctr"/>
            <a:r>
              <a:rPr lang="en-US" b="1" dirty="0" smtClean="0">
                <a:solidFill>
                  <a:schemeClr val="tx1"/>
                </a:solidFill>
              </a:rPr>
              <a:t>Manatee Memorial Hospital</a:t>
            </a:r>
          </a:p>
          <a:p>
            <a:pPr algn="ctr"/>
            <a:r>
              <a:rPr lang="en-US" b="1" dirty="0" smtClean="0">
                <a:solidFill>
                  <a:schemeClr val="tx1"/>
                </a:solidFill>
              </a:rPr>
              <a:t>BCartaya@aol.com</a:t>
            </a:r>
          </a:p>
          <a:p>
            <a:pPr algn="ctr"/>
            <a:endParaRPr lang="en-US" dirty="0"/>
          </a:p>
          <a:p>
            <a:pPr algn="ctr"/>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143000"/>
            <a:ext cx="32766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48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1"/>
            <a:ext cx="7772400" cy="914400"/>
          </a:xfrm>
        </p:spPr>
        <p:txBody>
          <a:bodyPr>
            <a:normAutofit fontScale="90000"/>
          </a:bodyPr>
          <a:lstStyle/>
          <a:p>
            <a:pPr algn="ctr"/>
            <a:r>
              <a:rPr lang="en-US" dirty="0"/>
              <a:t>T</a:t>
            </a:r>
            <a:r>
              <a:rPr lang="en-US" dirty="0" smtClean="0"/>
              <a:t>he </a:t>
            </a:r>
            <a:r>
              <a:rPr lang="en-US" dirty="0"/>
              <a:t>M</a:t>
            </a:r>
            <a:r>
              <a:rPr lang="en-US" dirty="0" smtClean="0"/>
              <a:t>ost </a:t>
            </a:r>
            <a:r>
              <a:rPr lang="en-US" dirty="0"/>
              <a:t>F</a:t>
            </a:r>
            <a:r>
              <a:rPr lang="en-US" dirty="0" smtClean="0"/>
              <a:t>requent </a:t>
            </a:r>
            <a:r>
              <a:rPr lang="en-US" dirty="0"/>
              <a:t>C</a:t>
            </a:r>
            <a:r>
              <a:rPr lang="en-US" dirty="0" smtClean="0"/>
              <a:t>ause </a:t>
            </a:r>
            <a:r>
              <a:rPr lang="en-US" dirty="0"/>
              <a:t>of NAS</a:t>
            </a:r>
            <a:br>
              <a:rPr lang="en-US" dirty="0"/>
            </a:br>
            <a:endParaRPr lang="en-US" dirty="0"/>
          </a:p>
        </p:txBody>
      </p:sp>
      <p:sp>
        <p:nvSpPr>
          <p:cNvPr id="3" name="Text Placeholder 2"/>
          <p:cNvSpPr>
            <a:spLocks noGrp="1"/>
          </p:cNvSpPr>
          <p:nvPr>
            <p:ph type="body" idx="1"/>
          </p:nvPr>
        </p:nvSpPr>
        <p:spPr>
          <a:xfrm>
            <a:off x="533400" y="1676400"/>
            <a:ext cx="7772400" cy="3429000"/>
          </a:xfrm>
        </p:spPr>
        <p:txBody>
          <a:bodyPr>
            <a:normAutofit/>
          </a:bodyPr>
          <a:lstStyle/>
          <a:p>
            <a:pPr marL="342900" indent="-342900">
              <a:buFont typeface="Arial" pitchFamily="34" charset="0"/>
              <a:buChar char="•"/>
            </a:pPr>
            <a:r>
              <a:rPr lang="en-US" b="1" dirty="0" smtClean="0">
                <a:solidFill>
                  <a:schemeClr val="tx1"/>
                </a:solidFill>
              </a:rPr>
              <a:t>Methadone</a:t>
            </a:r>
          </a:p>
          <a:p>
            <a:pPr marL="342900" indent="-342900">
              <a:buFont typeface="Arial" pitchFamily="34" charset="0"/>
              <a:buChar char="•"/>
            </a:pPr>
            <a:r>
              <a:rPr lang="en-US" b="1" dirty="0" smtClean="0">
                <a:solidFill>
                  <a:schemeClr val="tx1"/>
                </a:solidFill>
              </a:rPr>
              <a:t> Morphine</a:t>
            </a:r>
          </a:p>
          <a:p>
            <a:pPr marL="342900" indent="-342900">
              <a:buFont typeface="Arial" pitchFamily="34" charset="0"/>
              <a:buChar char="•"/>
            </a:pPr>
            <a:r>
              <a:rPr lang="en-US" b="1" dirty="0" smtClean="0">
                <a:solidFill>
                  <a:schemeClr val="tx1"/>
                </a:solidFill>
              </a:rPr>
              <a:t> Cocaine</a:t>
            </a:r>
            <a:endParaRPr lang="en-US" b="1" dirty="0">
              <a:solidFill>
                <a:schemeClr val="tx1"/>
              </a:solidFill>
            </a:endParaRPr>
          </a:p>
          <a:p>
            <a:pPr marL="342900" indent="-342900">
              <a:buFont typeface="Arial" pitchFamily="34" charset="0"/>
              <a:buChar char="•"/>
            </a:pPr>
            <a:r>
              <a:rPr lang="en-US" b="1" dirty="0">
                <a:solidFill>
                  <a:schemeClr val="tx1"/>
                </a:solidFill>
              </a:rPr>
              <a:t> Oxycodone</a:t>
            </a:r>
          </a:p>
          <a:p>
            <a:pPr marL="342900" indent="-342900">
              <a:buFont typeface="Arial" pitchFamily="34" charset="0"/>
              <a:buChar char="•"/>
            </a:pPr>
            <a:r>
              <a:rPr lang="en-US" b="1" dirty="0">
                <a:solidFill>
                  <a:schemeClr val="tx1"/>
                </a:solidFill>
              </a:rPr>
              <a:t> </a:t>
            </a:r>
            <a:r>
              <a:rPr lang="en-US" b="1" dirty="0" smtClean="0">
                <a:solidFill>
                  <a:schemeClr val="tx1"/>
                </a:solidFill>
              </a:rPr>
              <a:t>Codeine</a:t>
            </a:r>
          </a:p>
          <a:p>
            <a:pPr marL="342900" indent="-342900">
              <a:buFont typeface="Arial" pitchFamily="34" charset="0"/>
              <a:buChar char="•"/>
            </a:pPr>
            <a:r>
              <a:rPr lang="en-US" b="1" dirty="0" smtClean="0">
                <a:solidFill>
                  <a:schemeClr val="tx1"/>
                </a:solidFill>
              </a:rPr>
              <a:t> Heroin</a:t>
            </a:r>
            <a:endParaRPr lang="en-US" b="1" dirty="0">
              <a:solidFill>
                <a:schemeClr val="tx1"/>
              </a:solidFill>
            </a:endParaRPr>
          </a:p>
          <a:p>
            <a:pPr marL="342900" indent="-342900">
              <a:buFont typeface="Arial" pitchFamily="34" charset="0"/>
              <a:buChar char="•"/>
            </a:pPr>
            <a:r>
              <a:rPr lang="en-US" b="1" dirty="0" smtClean="0">
                <a:solidFill>
                  <a:schemeClr val="tx1"/>
                </a:solidFill>
              </a:rPr>
              <a:t> </a:t>
            </a:r>
            <a:r>
              <a:rPr lang="en-US" b="1" dirty="0" err="1" smtClean="0">
                <a:solidFill>
                  <a:schemeClr val="tx1"/>
                </a:solidFill>
              </a:rPr>
              <a:t>Bubprenorphine</a:t>
            </a:r>
            <a:r>
              <a:rPr lang="en-US" b="1" dirty="0" smtClean="0">
                <a:solidFill>
                  <a:schemeClr val="tx1"/>
                </a:solidFill>
              </a:rPr>
              <a:t> (</a:t>
            </a:r>
            <a:r>
              <a:rPr lang="en-US" b="1" dirty="0" err="1" smtClean="0">
                <a:solidFill>
                  <a:schemeClr val="tx1"/>
                </a:solidFill>
              </a:rPr>
              <a:t>Subutex</a:t>
            </a:r>
            <a:r>
              <a:rPr lang="en-US" b="1" dirty="0" smtClean="0">
                <a:solidFill>
                  <a:schemeClr val="tx1"/>
                </a:solidFill>
              </a:rPr>
              <a:t>)</a:t>
            </a:r>
            <a:endParaRPr lang="en-US" b="1" dirty="0">
              <a:solidFill>
                <a:schemeClr val="tx1"/>
              </a:solidFill>
            </a:endParaRPr>
          </a:p>
        </p:txBody>
      </p:sp>
    </p:spTree>
    <p:extLst>
      <p:ext uri="{BB962C8B-B14F-4D97-AF65-F5344CB8AC3E}">
        <p14:creationId xmlns:p14="http://schemas.microsoft.com/office/powerpoint/2010/main" val="3852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wipe(down)">
                                      <p:cBhvr>
                                        <p:cTn id="55" dur="580">
                                          <p:stCondLst>
                                            <p:cond delay="0"/>
                                          </p:stCondLst>
                                        </p:cTn>
                                        <p:tgtEl>
                                          <p:spTgt spid="3">
                                            <p:txEl>
                                              <p:pRg st="3" end="3"/>
                                            </p:txEl>
                                          </p:spTgt>
                                        </p:tgtEl>
                                      </p:cBhvr>
                                    </p:animEffect>
                                    <p:anim calcmode="lin" valueType="num">
                                      <p:cBhvr>
                                        <p:cTn id="5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3" end="3"/>
                                            </p:txEl>
                                          </p:spTgt>
                                        </p:tgtEl>
                                      </p:cBhvr>
                                      <p:to x="100000" y="60000"/>
                                    </p:animScale>
                                    <p:animScale>
                                      <p:cBhvr>
                                        <p:cTn id="62" dur="166" decel="50000">
                                          <p:stCondLst>
                                            <p:cond delay="676"/>
                                          </p:stCondLst>
                                        </p:cTn>
                                        <p:tgtEl>
                                          <p:spTgt spid="3">
                                            <p:txEl>
                                              <p:pRg st="3" end="3"/>
                                            </p:txEl>
                                          </p:spTgt>
                                        </p:tgtEl>
                                      </p:cBhvr>
                                      <p:to x="100000" y="100000"/>
                                    </p:animScale>
                                    <p:animScale>
                                      <p:cBhvr>
                                        <p:cTn id="63" dur="26">
                                          <p:stCondLst>
                                            <p:cond delay="1312"/>
                                          </p:stCondLst>
                                        </p:cTn>
                                        <p:tgtEl>
                                          <p:spTgt spid="3">
                                            <p:txEl>
                                              <p:pRg st="3" end="3"/>
                                            </p:txEl>
                                          </p:spTgt>
                                        </p:tgtEl>
                                      </p:cBhvr>
                                      <p:to x="100000" y="80000"/>
                                    </p:animScale>
                                    <p:animScale>
                                      <p:cBhvr>
                                        <p:cTn id="64" dur="166" decel="50000">
                                          <p:stCondLst>
                                            <p:cond delay="1338"/>
                                          </p:stCondLst>
                                        </p:cTn>
                                        <p:tgtEl>
                                          <p:spTgt spid="3">
                                            <p:txEl>
                                              <p:pRg st="3" end="3"/>
                                            </p:txEl>
                                          </p:spTgt>
                                        </p:tgtEl>
                                      </p:cBhvr>
                                      <p:to x="100000" y="100000"/>
                                    </p:animScale>
                                    <p:animScale>
                                      <p:cBhvr>
                                        <p:cTn id="65" dur="26">
                                          <p:stCondLst>
                                            <p:cond delay="1642"/>
                                          </p:stCondLst>
                                        </p:cTn>
                                        <p:tgtEl>
                                          <p:spTgt spid="3">
                                            <p:txEl>
                                              <p:pRg st="3" end="3"/>
                                            </p:txEl>
                                          </p:spTgt>
                                        </p:tgtEl>
                                      </p:cBhvr>
                                      <p:to x="100000" y="90000"/>
                                    </p:animScale>
                                    <p:animScale>
                                      <p:cBhvr>
                                        <p:cTn id="66" dur="166" decel="50000">
                                          <p:stCondLst>
                                            <p:cond delay="1668"/>
                                          </p:stCondLst>
                                        </p:cTn>
                                        <p:tgtEl>
                                          <p:spTgt spid="3">
                                            <p:txEl>
                                              <p:pRg st="3" end="3"/>
                                            </p:txEl>
                                          </p:spTgt>
                                        </p:tgtEl>
                                      </p:cBhvr>
                                      <p:to x="100000" y="100000"/>
                                    </p:animScale>
                                    <p:animScale>
                                      <p:cBhvr>
                                        <p:cTn id="67" dur="26">
                                          <p:stCondLst>
                                            <p:cond delay="1808"/>
                                          </p:stCondLst>
                                        </p:cTn>
                                        <p:tgtEl>
                                          <p:spTgt spid="3">
                                            <p:txEl>
                                              <p:pRg st="3" end="3"/>
                                            </p:txEl>
                                          </p:spTgt>
                                        </p:tgtEl>
                                      </p:cBhvr>
                                      <p:to x="100000" y="95000"/>
                                    </p:animScale>
                                    <p:animScale>
                                      <p:cBhvr>
                                        <p:cTn id="68" dur="166" decel="50000">
                                          <p:stCondLst>
                                            <p:cond delay="1834"/>
                                          </p:stCondLst>
                                        </p:cTn>
                                        <p:tgtEl>
                                          <p:spTgt spid="3">
                                            <p:txEl>
                                              <p:pRg st="3" end="3"/>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Effect transition="in" filter="wipe(down)">
                                      <p:cBhvr>
                                        <p:cTn id="71" dur="580">
                                          <p:stCondLst>
                                            <p:cond delay="0"/>
                                          </p:stCondLst>
                                        </p:cTn>
                                        <p:tgtEl>
                                          <p:spTgt spid="3">
                                            <p:txEl>
                                              <p:pRg st="4" end="4"/>
                                            </p:txEl>
                                          </p:spTgt>
                                        </p:tgtEl>
                                      </p:cBhvr>
                                    </p:animEffect>
                                    <p:anim calcmode="lin" valueType="num">
                                      <p:cBhvr>
                                        <p:cTn id="7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4" end="4"/>
                                            </p:txEl>
                                          </p:spTgt>
                                        </p:tgtEl>
                                      </p:cBhvr>
                                      <p:to x="100000" y="60000"/>
                                    </p:animScale>
                                    <p:animScale>
                                      <p:cBhvr>
                                        <p:cTn id="78" dur="166" decel="50000">
                                          <p:stCondLst>
                                            <p:cond delay="676"/>
                                          </p:stCondLst>
                                        </p:cTn>
                                        <p:tgtEl>
                                          <p:spTgt spid="3">
                                            <p:txEl>
                                              <p:pRg st="4" end="4"/>
                                            </p:txEl>
                                          </p:spTgt>
                                        </p:tgtEl>
                                      </p:cBhvr>
                                      <p:to x="100000" y="100000"/>
                                    </p:animScale>
                                    <p:animScale>
                                      <p:cBhvr>
                                        <p:cTn id="79" dur="26">
                                          <p:stCondLst>
                                            <p:cond delay="1312"/>
                                          </p:stCondLst>
                                        </p:cTn>
                                        <p:tgtEl>
                                          <p:spTgt spid="3">
                                            <p:txEl>
                                              <p:pRg st="4" end="4"/>
                                            </p:txEl>
                                          </p:spTgt>
                                        </p:tgtEl>
                                      </p:cBhvr>
                                      <p:to x="100000" y="80000"/>
                                    </p:animScale>
                                    <p:animScale>
                                      <p:cBhvr>
                                        <p:cTn id="80" dur="166" decel="50000">
                                          <p:stCondLst>
                                            <p:cond delay="1338"/>
                                          </p:stCondLst>
                                        </p:cTn>
                                        <p:tgtEl>
                                          <p:spTgt spid="3">
                                            <p:txEl>
                                              <p:pRg st="4" end="4"/>
                                            </p:txEl>
                                          </p:spTgt>
                                        </p:tgtEl>
                                      </p:cBhvr>
                                      <p:to x="100000" y="100000"/>
                                    </p:animScale>
                                    <p:animScale>
                                      <p:cBhvr>
                                        <p:cTn id="81" dur="26">
                                          <p:stCondLst>
                                            <p:cond delay="1642"/>
                                          </p:stCondLst>
                                        </p:cTn>
                                        <p:tgtEl>
                                          <p:spTgt spid="3">
                                            <p:txEl>
                                              <p:pRg st="4" end="4"/>
                                            </p:txEl>
                                          </p:spTgt>
                                        </p:tgtEl>
                                      </p:cBhvr>
                                      <p:to x="100000" y="90000"/>
                                    </p:animScale>
                                    <p:animScale>
                                      <p:cBhvr>
                                        <p:cTn id="82" dur="166" decel="50000">
                                          <p:stCondLst>
                                            <p:cond delay="1668"/>
                                          </p:stCondLst>
                                        </p:cTn>
                                        <p:tgtEl>
                                          <p:spTgt spid="3">
                                            <p:txEl>
                                              <p:pRg st="4" end="4"/>
                                            </p:txEl>
                                          </p:spTgt>
                                        </p:tgtEl>
                                      </p:cBhvr>
                                      <p:to x="100000" y="100000"/>
                                    </p:animScale>
                                    <p:animScale>
                                      <p:cBhvr>
                                        <p:cTn id="83" dur="26">
                                          <p:stCondLst>
                                            <p:cond delay="1808"/>
                                          </p:stCondLst>
                                        </p:cTn>
                                        <p:tgtEl>
                                          <p:spTgt spid="3">
                                            <p:txEl>
                                              <p:pRg st="4" end="4"/>
                                            </p:txEl>
                                          </p:spTgt>
                                        </p:tgtEl>
                                      </p:cBhvr>
                                      <p:to x="100000" y="95000"/>
                                    </p:animScale>
                                    <p:animScale>
                                      <p:cBhvr>
                                        <p:cTn id="84" dur="166" decel="50000">
                                          <p:stCondLst>
                                            <p:cond delay="1834"/>
                                          </p:stCondLst>
                                        </p:cTn>
                                        <p:tgtEl>
                                          <p:spTgt spid="3">
                                            <p:txEl>
                                              <p:pRg st="4" end="4"/>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3">
                                            <p:txEl>
                                              <p:pRg st="5" end="5"/>
                                            </p:txEl>
                                          </p:spTgt>
                                        </p:tgtEl>
                                        <p:attrNameLst>
                                          <p:attrName>style.visibility</p:attrName>
                                        </p:attrNameLst>
                                      </p:cBhvr>
                                      <p:to>
                                        <p:strVal val="visible"/>
                                      </p:to>
                                    </p:set>
                                    <p:animEffect transition="in" filter="wipe(down)">
                                      <p:cBhvr>
                                        <p:cTn id="87" dur="580">
                                          <p:stCondLst>
                                            <p:cond delay="0"/>
                                          </p:stCondLst>
                                        </p:cTn>
                                        <p:tgtEl>
                                          <p:spTgt spid="3">
                                            <p:txEl>
                                              <p:pRg st="5" end="5"/>
                                            </p:txEl>
                                          </p:spTgt>
                                        </p:tgtEl>
                                      </p:cBhvr>
                                    </p:animEffect>
                                    <p:anim calcmode="lin" valueType="num">
                                      <p:cBhvr>
                                        <p:cTn id="8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xEl>
                                              <p:pRg st="5" end="5"/>
                                            </p:txEl>
                                          </p:spTgt>
                                        </p:tgtEl>
                                      </p:cBhvr>
                                      <p:to x="100000" y="60000"/>
                                    </p:animScale>
                                    <p:animScale>
                                      <p:cBhvr>
                                        <p:cTn id="94" dur="166" decel="50000">
                                          <p:stCondLst>
                                            <p:cond delay="676"/>
                                          </p:stCondLst>
                                        </p:cTn>
                                        <p:tgtEl>
                                          <p:spTgt spid="3">
                                            <p:txEl>
                                              <p:pRg st="5" end="5"/>
                                            </p:txEl>
                                          </p:spTgt>
                                        </p:tgtEl>
                                      </p:cBhvr>
                                      <p:to x="100000" y="100000"/>
                                    </p:animScale>
                                    <p:animScale>
                                      <p:cBhvr>
                                        <p:cTn id="95" dur="26">
                                          <p:stCondLst>
                                            <p:cond delay="1312"/>
                                          </p:stCondLst>
                                        </p:cTn>
                                        <p:tgtEl>
                                          <p:spTgt spid="3">
                                            <p:txEl>
                                              <p:pRg st="5" end="5"/>
                                            </p:txEl>
                                          </p:spTgt>
                                        </p:tgtEl>
                                      </p:cBhvr>
                                      <p:to x="100000" y="80000"/>
                                    </p:animScale>
                                    <p:animScale>
                                      <p:cBhvr>
                                        <p:cTn id="96" dur="166" decel="50000">
                                          <p:stCondLst>
                                            <p:cond delay="1338"/>
                                          </p:stCondLst>
                                        </p:cTn>
                                        <p:tgtEl>
                                          <p:spTgt spid="3">
                                            <p:txEl>
                                              <p:pRg st="5" end="5"/>
                                            </p:txEl>
                                          </p:spTgt>
                                        </p:tgtEl>
                                      </p:cBhvr>
                                      <p:to x="100000" y="100000"/>
                                    </p:animScale>
                                    <p:animScale>
                                      <p:cBhvr>
                                        <p:cTn id="97" dur="26">
                                          <p:stCondLst>
                                            <p:cond delay="1642"/>
                                          </p:stCondLst>
                                        </p:cTn>
                                        <p:tgtEl>
                                          <p:spTgt spid="3">
                                            <p:txEl>
                                              <p:pRg st="5" end="5"/>
                                            </p:txEl>
                                          </p:spTgt>
                                        </p:tgtEl>
                                      </p:cBhvr>
                                      <p:to x="100000" y="90000"/>
                                    </p:animScale>
                                    <p:animScale>
                                      <p:cBhvr>
                                        <p:cTn id="98" dur="166" decel="50000">
                                          <p:stCondLst>
                                            <p:cond delay="1668"/>
                                          </p:stCondLst>
                                        </p:cTn>
                                        <p:tgtEl>
                                          <p:spTgt spid="3">
                                            <p:txEl>
                                              <p:pRg st="5" end="5"/>
                                            </p:txEl>
                                          </p:spTgt>
                                        </p:tgtEl>
                                      </p:cBhvr>
                                      <p:to x="100000" y="100000"/>
                                    </p:animScale>
                                    <p:animScale>
                                      <p:cBhvr>
                                        <p:cTn id="99" dur="26">
                                          <p:stCondLst>
                                            <p:cond delay="1808"/>
                                          </p:stCondLst>
                                        </p:cTn>
                                        <p:tgtEl>
                                          <p:spTgt spid="3">
                                            <p:txEl>
                                              <p:pRg st="5" end="5"/>
                                            </p:txEl>
                                          </p:spTgt>
                                        </p:tgtEl>
                                      </p:cBhvr>
                                      <p:to x="100000" y="95000"/>
                                    </p:animScale>
                                    <p:animScale>
                                      <p:cBhvr>
                                        <p:cTn id="100" dur="166" decel="50000">
                                          <p:stCondLst>
                                            <p:cond delay="1834"/>
                                          </p:stCondLst>
                                        </p:cTn>
                                        <p:tgtEl>
                                          <p:spTgt spid="3">
                                            <p:txEl>
                                              <p:pRg st="5" end="5"/>
                                            </p:txEl>
                                          </p:spTgt>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3">
                                            <p:txEl>
                                              <p:pRg st="6" end="6"/>
                                            </p:txEl>
                                          </p:spTgt>
                                        </p:tgtEl>
                                        <p:attrNameLst>
                                          <p:attrName>style.visibility</p:attrName>
                                        </p:attrNameLst>
                                      </p:cBhvr>
                                      <p:to>
                                        <p:strVal val="visible"/>
                                      </p:to>
                                    </p:set>
                                    <p:animEffect transition="in" filter="wipe(down)">
                                      <p:cBhvr>
                                        <p:cTn id="103" dur="580">
                                          <p:stCondLst>
                                            <p:cond delay="0"/>
                                          </p:stCondLst>
                                        </p:cTn>
                                        <p:tgtEl>
                                          <p:spTgt spid="3">
                                            <p:txEl>
                                              <p:pRg st="6" end="6"/>
                                            </p:txEl>
                                          </p:spTgt>
                                        </p:tgtEl>
                                      </p:cBhvr>
                                    </p:animEffect>
                                    <p:anim calcmode="lin" valueType="num">
                                      <p:cBhvr>
                                        <p:cTn id="104"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3">
                                            <p:txEl>
                                              <p:pRg st="6" end="6"/>
                                            </p:txEl>
                                          </p:spTgt>
                                        </p:tgtEl>
                                      </p:cBhvr>
                                      <p:to x="100000" y="60000"/>
                                    </p:animScale>
                                    <p:animScale>
                                      <p:cBhvr>
                                        <p:cTn id="110" dur="166" decel="50000">
                                          <p:stCondLst>
                                            <p:cond delay="676"/>
                                          </p:stCondLst>
                                        </p:cTn>
                                        <p:tgtEl>
                                          <p:spTgt spid="3">
                                            <p:txEl>
                                              <p:pRg st="6" end="6"/>
                                            </p:txEl>
                                          </p:spTgt>
                                        </p:tgtEl>
                                      </p:cBhvr>
                                      <p:to x="100000" y="100000"/>
                                    </p:animScale>
                                    <p:animScale>
                                      <p:cBhvr>
                                        <p:cTn id="111" dur="26">
                                          <p:stCondLst>
                                            <p:cond delay="1312"/>
                                          </p:stCondLst>
                                        </p:cTn>
                                        <p:tgtEl>
                                          <p:spTgt spid="3">
                                            <p:txEl>
                                              <p:pRg st="6" end="6"/>
                                            </p:txEl>
                                          </p:spTgt>
                                        </p:tgtEl>
                                      </p:cBhvr>
                                      <p:to x="100000" y="80000"/>
                                    </p:animScale>
                                    <p:animScale>
                                      <p:cBhvr>
                                        <p:cTn id="112" dur="166" decel="50000">
                                          <p:stCondLst>
                                            <p:cond delay="1338"/>
                                          </p:stCondLst>
                                        </p:cTn>
                                        <p:tgtEl>
                                          <p:spTgt spid="3">
                                            <p:txEl>
                                              <p:pRg st="6" end="6"/>
                                            </p:txEl>
                                          </p:spTgt>
                                        </p:tgtEl>
                                      </p:cBhvr>
                                      <p:to x="100000" y="100000"/>
                                    </p:animScale>
                                    <p:animScale>
                                      <p:cBhvr>
                                        <p:cTn id="113" dur="26">
                                          <p:stCondLst>
                                            <p:cond delay="1642"/>
                                          </p:stCondLst>
                                        </p:cTn>
                                        <p:tgtEl>
                                          <p:spTgt spid="3">
                                            <p:txEl>
                                              <p:pRg st="6" end="6"/>
                                            </p:txEl>
                                          </p:spTgt>
                                        </p:tgtEl>
                                      </p:cBhvr>
                                      <p:to x="100000" y="90000"/>
                                    </p:animScale>
                                    <p:animScale>
                                      <p:cBhvr>
                                        <p:cTn id="114" dur="166" decel="50000">
                                          <p:stCondLst>
                                            <p:cond delay="1668"/>
                                          </p:stCondLst>
                                        </p:cTn>
                                        <p:tgtEl>
                                          <p:spTgt spid="3">
                                            <p:txEl>
                                              <p:pRg st="6" end="6"/>
                                            </p:txEl>
                                          </p:spTgt>
                                        </p:tgtEl>
                                      </p:cBhvr>
                                      <p:to x="100000" y="100000"/>
                                    </p:animScale>
                                    <p:animScale>
                                      <p:cBhvr>
                                        <p:cTn id="115" dur="26">
                                          <p:stCondLst>
                                            <p:cond delay="1808"/>
                                          </p:stCondLst>
                                        </p:cTn>
                                        <p:tgtEl>
                                          <p:spTgt spid="3">
                                            <p:txEl>
                                              <p:pRg st="6" end="6"/>
                                            </p:txEl>
                                          </p:spTgt>
                                        </p:tgtEl>
                                      </p:cBhvr>
                                      <p:to x="100000" y="95000"/>
                                    </p:animScale>
                                    <p:animScale>
                                      <p:cBhvr>
                                        <p:cTn id="116"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pPr algn="ctr"/>
            <a:r>
              <a:rPr lang="en-US" b="1" dirty="0">
                <a:effectLst/>
              </a:rPr>
              <a:t>Drug </a:t>
            </a:r>
            <a:r>
              <a:rPr lang="en-US" b="1" dirty="0" smtClean="0">
                <a:effectLst/>
              </a:rPr>
              <a:t>Reported </a:t>
            </a:r>
            <a:r>
              <a:rPr lang="en-US" b="1" dirty="0">
                <a:effectLst/>
              </a:rPr>
              <a:t>to </a:t>
            </a:r>
            <a:r>
              <a:rPr lang="en-US" b="1" dirty="0" smtClean="0">
                <a:effectLst/>
              </a:rPr>
              <a:t>Have </a:t>
            </a:r>
            <a:r>
              <a:rPr lang="en-US" b="1" dirty="0">
                <a:effectLst/>
              </a:rPr>
              <a:t>A</a:t>
            </a:r>
            <a:r>
              <a:rPr lang="en-US" b="1" dirty="0" smtClean="0">
                <a:effectLst/>
              </a:rPr>
              <a:t>dverse Prenatal </a:t>
            </a:r>
            <a:r>
              <a:rPr lang="en-US" b="1" dirty="0">
                <a:effectLst/>
              </a:rPr>
              <a:t>and </a:t>
            </a:r>
            <a:r>
              <a:rPr lang="en-US" b="1" dirty="0" smtClean="0">
                <a:effectLst/>
              </a:rPr>
              <a:t>Postnatal </a:t>
            </a:r>
            <a:r>
              <a:rPr lang="en-US" b="1" dirty="0" smtClean="0">
                <a:effectLst/>
              </a:rPr>
              <a:t>E</a:t>
            </a:r>
            <a:r>
              <a:rPr lang="en-US" b="1" dirty="0" smtClean="0">
                <a:effectLst/>
              </a:rPr>
              <a:t>ffects</a:t>
            </a:r>
            <a:r>
              <a:rPr lang="en-US" dirty="0"/>
              <a:t/>
            </a:r>
            <a:br>
              <a:rPr lang="en-US" dirty="0"/>
            </a:br>
            <a:endParaRPr lang="en-US" dirty="0"/>
          </a:p>
        </p:txBody>
      </p:sp>
      <p:sp>
        <p:nvSpPr>
          <p:cNvPr id="3" name="Content Placeholder 2"/>
          <p:cNvSpPr>
            <a:spLocks noGrp="1"/>
          </p:cNvSpPr>
          <p:nvPr>
            <p:ph idx="1"/>
          </p:nvPr>
        </p:nvSpPr>
        <p:spPr>
          <a:xfrm>
            <a:off x="609600" y="1295400"/>
            <a:ext cx="8077200" cy="4876800"/>
          </a:xfrm>
        </p:spPr>
        <p:txBody>
          <a:bodyPr>
            <a:normAutofit fontScale="25000" lnSpcReduction="20000"/>
          </a:bodyPr>
          <a:lstStyle/>
          <a:p>
            <a:pPr marL="457200" lvl="1" indent="0">
              <a:lnSpc>
                <a:spcPct val="120000"/>
              </a:lnSpc>
              <a:buNone/>
            </a:pPr>
            <a:r>
              <a:rPr lang="en-US" sz="8000" b="1" dirty="0" smtClean="0"/>
              <a:t>Cocaine</a:t>
            </a:r>
            <a:r>
              <a:rPr lang="en-US" sz="8000" b="1" dirty="0" smtClean="0"/>
              <a:t>:</a:t>
            </a:r>
            <a:endParaRPr lang="en-US" sz="8000" b="1" dirty="0"/>
          </a:p>
          <a:p>
            <a:pPr marL="457200" lvl="1" indent="0">
              <a:lnSpc>
                <a:spcPct val="120000"/>
              </a:lnSpc>
              <a:buNone/>
            </a:pPr>
            <a:r>
              <a:rPr lang="en-US" sz="8000" b="1" dirty="0" smtClean="0"/>
              <a:t>- AKA</a:t>
            </a:r>
            <a:r>
              <a:rPr lang="en-US" sz="8000" b="1" dirty="0"/>
              <a:t>: Blow, </a:t>
            </a:r>
            <a:r>
              <a:rPr lang="en-US" sz="8000" b="1" dirty="0" smtClean="0"/>
              <a:t>Bump</a:t>
            </a:r>
            <a:r>
              <a:rPr lang="en-US" sz="8000" b="1" dirty="0"/>
              <a:t>, C, </a:t>
            </a:r>
            <a:r>
              <a:rPr lang="en-US" sz="8000" b="1" dirty="0" smtClean="0"/>
              <a:t>Candy</a:t>
            </a:r>
            <a:r>
              <a:rPr lang="en-US" sz="8000" b="1" dirty="0"/>
              <a:t>, Charlie, </a:t>
            </a:r>
            <a:r>
              <a:rPr lang="en-US" sz="8000" b="1" dirty="0" smtClean="0"/>
              <a:t>Coke</a:t>
            </a:r>
            <a:r>
              <a:rPr lang="en-US" sz="8000" b="1" dirty="0"/>
              <a:t>, S</a:t>
            </a:r>
            <a:r>
              <a:rPr lang="en-US" sz="8000" b="1" dirty="0" smtClean="0"/>
              <a:t>now</a:t>
            </a:r>
            <a:r>
              <a:rPr lang="en-US" sz="8000" b="1" dirty="0"/>
              <a:t>. This is a potent vasoconstrictor, causing tachycardia and increased circulating catecholamine </a:t>
            </a:r>
            <a:endParaRPr lang="en-US" sz="8000" b="1" dirty="0"/>
          </a:p>
          <a:p>
            <a:pPr marL="457200" lvl="1" indent="0">
              <a:lnSpc>
                <a:spcPct val="120000"/>
              </a:lnSpc>
              <a:buNone/>
            </a:pPr>
            <a:r>
              <a:rPr lang="en-US" sz="8000" b="1" dirty="0" smtClean="0"/>
              <a:t>Effects:</a:t>
            </a:r>
          </a:p>
          <a:p>
            <a:pPr marL="457200" lvl="1" indent="0">
              <a:lnSpc>
                <a:spcPct val="120000"/>
              </a:lnSpc>
              <a:buNone/>
            </a:pPr>
            <a:r>
              <a:rPr lang="en-US" sz="8000" b="1" dirty="0" smtClean="0"/>
              <a:t>1. IURG</a:t>
            </a:r>
            <a:r>
              <a:rPr lang="en-US" sz="8000" b="1" dirty="0"/>
              <a:t>, low birth weight, decreased head circumference</a:t>
            </a:r>
          </a:p>
          <a:p>
            <a:pPr marL="457200" lvl="1" indent="0">
              <a:lnSpc>
                <a:spcPct val="120000"/>
              </a:lnSpc>
              <a:buNone/>
            </a:pPr>
            <a:r>
              <a:rPr lang="en-US" sz="8000" b="1" dirty="0" smtClean="0"/>
              <a:t>2. Birth </a:t>
            </a:r>
            <a:r>
              <a:rPr lang="en-US" sz="8000" b="1" dirty="0"/>
              <a:t>defects- cardiovascular and CNS (Cerebral palsy or stroke)</a:t>
            </a:r>
          </a:p>
          <a:p>
            <a:pPr marL="457200" lvl="1" indent="0">
              <a:lnSpc>
                <a:spcPct val="120000"/>
              </a:lnSpc>
              <a:buNone/>
            </a:pPr>
            <a:r>
              <a:rPr lang="en-US" sz="8000" b="1" dirty="0" smtClean="0"/>
              <a:t>3. Placental </a:t>
            </a:r>
            <a:r>
              <a:rPr lang="en-US" sz="8000" b="1" dirty="0"/>
              <a:t>abruption</a:t>
            </a:r>
          </a:p>
          <a:p>
            <a:pPr marL="457200" lvl="1" indent="0">
              <a:lnSpc>
                <a:spcPct val="120000"/>
              </a:lnSpc>
              <a:buNone/>
            </a:pPr>
            <a:r>
              <a:rPr lang="en-US" sz="8000" b="1" dirty="0" smtClean="0"/>
              <a:t>4. Preterm </a:t>
            </a:r>
            <a:r>
              <a:rPr lang="en-US" sz="8000" b="1" dirty="0"/>
              <a:t>birth</a:t>
            </a:r>
          </a:p>
          <a:p>
            <a:pPr marL="457200" lvl="1" indent="0">
              <a:lnSpc>
                <a:spcPct val="120000"/>
              </a:lnSpc>
              <a:buNone/>
            </a:pPr>
            <a:r>
              <a:rPr lang="en-US" sz="8000" b="1" dirty="0" smtClean="0"/>
              <a:t>5. Fetal </a:t>
            </a:r>
            <a:r>
              <a:rPr lang="en-US" sz="8000" b="1" dirty="0"/>
              <a:t>Death</a:t>
            </a:r>
          </a:p>
          <a:p>
            <a:pPr marL="457200" lvl="1" indent="0">
              <a:lnSpc>
                <a:spcPct val="120000"/>
              </a:lnSpc>
              <a:buNone/>
            </a:pPr>
            <a:r>
              <a:rPr lang="en-US" sz="8000" b="1" dirty="0" smtClean="0"/>
              <a:t>6. Increased </a:t>
            </a:r>
            <a:r>
              <a:rPr lang="en-US" sz="8000" b="1" dirty="0"/>
              <a:t>incidence of SIDS (4x</a:t>
            </a:r>
            <a:r>
              <a:rPr lang="en-US" sz="8000" b="1" dirty="0" smtClean="0"/>
              <a:t>)</a:t>
            </a:r>
          </a:p>
          <a:p>
            <a:pPr marL="457200" lvl="1" indent="0">
              <a:lnSpc>
                <a:spcPct val="120000"/>
              </a:lnSpc>
              <a:buNone/>
            </a:pPr>
            <a:endParaRPr lang="en-US" sz="6000" b="1" dirty="0"/>
          </a:p>
          <a:p>
            <a:r>
              <a:rPr lang="en-US" sz="5600" u="sng" dirty="0" smtClean="0">
                <a:hlinkClick r:id="rId2"/>
              </a:rPr>
              <a:t>http</a:t>
            </a:r>
            <a:r>
              <a:rPr lang="en-US" sz="5600" u="sng" dirty="0">
                <a:hlinkClick r:id="rId2"/>
              </a:rPr>
              <a:t>://</a:t>
            </a:r>
            <a:r>
              <a:rPr lang="en-US" sz="5600" u="sng" dirty="0" smtClean="0">
                <a:hlinkClick r:id="rId2"/>
              </a:rPr>
              <a:t>www.marchofdimes.com/pregnancy/alcohol_illicitdrug.html</a:t>
            </a:r>
            <a:endParaRPr lang="en-US" sz="5600" dirty="0"/>
          </a:p>
          <a:p>
            <a:pPr marL="64008" indent="0">
              <a:buNone/>
            </a:pPr>
            <a:endParaRPr lang="en-US" sz="5600" dirty="0"/>
          </a:p>
          <a:p>
            <a:r>
              <a:rPr lang="en-US" sz="5600" u="sng" dirty="0">
                <a:hlinkClick r:id="rId3"/>
              </a:rPr>
              <a:t>http://www.picc.net</a:t>
            </a:r>
            <a:r>
              <a:rPr lang="en-US" sz="5600" dirty="0"/>
              <a:t>, </a:t>
            </a:r>
            <a:r>
              <a:rPr lang="en-US" sz="5600" u="sng" dirty="0">
                <a:hlinkClick r:id="rId4"/>
              </a:rPr>
              <a:t>http://</a:t>
            </a:r>
            <a:r>
              <a:rPr lang="en-US" sz="5600" u="sng" dirty="0" smtClean="0">
                <a:hlinkClick r:id="rId4"/>
              </a:rPr>
              <a:t>abovetheinfluence.com/facts/drugscocaine</a:t>
            </a:r>
            <a:endParaRPr lang="en-US" sz="5600" dirty="0"/>
          </a:p>
          <a:p>
            <a:endParaRPr lang="en-US" dirty="0"/>
          </a:p>
        </p:txBody>
      </p:sp>
      <p:pic>
        <p:nvPicPr>
          <p:cNvPr id="8194" name="Picture 2" descr="C:\Users\Cartaya\Desktop\coc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4191000"/>
            <a:ext cx="22479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82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arn(inVertical)">
                                      <p:cBhvr>
                                        <p:cTn id="28" dur="500"/>
                                        <p:tgtEl>
                                          <p:spTgt spid="3">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arn(inVertical)">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Drug </a:t>
            </a:r>
            <a:r>
              <a:rPr lang="en-US" b="1" dirty="0" smtClean="0"/>
              <a:t>Reported </a:t>
            </a:r>
            <a:r>
              <a:rPr lang="en-US" b="1" dirty="0" smtClean="0"/>
              <a:t>to </a:t>
            </a:r>
            <a:r>
              <a:rPr lang="en-US" b="1" dirty="0" smtClean="0"/>
              <a:t>Have </a:t>
            </a:r>
            <a:r>
              <a:rPr lang="en-US" b="1" dirty="0"/>
              <a:t>A</a:t>
            </a:r>
            <a:r>
              <a:rPr lang="en-US" b="1" dirty="0" smtClean="0"/>
              <a:t>dverse </a:t>
            </a:r>
            <a:r>
              <a:rPr lang="en-US" b="1" dirty="0"/>
              <a:t>P</a:t>
            </a:r>
            <a:r>
              <a:rPr lang="en-US" b="1" dirty="0" smtClean="0"/>
              <a:t>renatal </a:t>
            </a:r>
            <a:r>
              <a:rPr lang="en-US" b="1" dirty="0" smtClean="0"/>
              <a:t>and </a:t>
            </a:r>
            <a:r>
              <a:rPr lang="en-US" b="1" dirty="0" smtClean="0"/>
              <a:t>Postnatal </a:t>
            </a:r>
            <a:r>
              <a:rPr lang="en-US" b="1" dirty="0" smtClean="0"/>
              <a:t>E</a:t>
            </a:r>
            <a:r>
              <a:rPr lang="en-US" b="1" dirty="0" smtClean="0"/>
              <a:t>ffects</a:t>
            </a:r>
            <a:endParaRPr lang="en-US" dirty="0"/>
          </a:p>
        </p:txBody>
      </p:sp>
      <p:sp>
        <p:nvSpPr>
          <p:cNvPr id="3" name="Content Placeholder 2"/>
          <p:cNvSpPr>
            <a:spLocks noGrp="1"/>
          </p:cNvSpPr>
          <p:nvPr>
            <p:ph idx="1"/>
          </p:nvPr>
        </p:nvSpPr>
        <p:spPr>
          <a:xfrm>
            <a:off x="457200" y="1905000"/>
            <a:ext cx="8382000" cy="1142999"/>
          </a:xfrm>
        </p:spPr>
        <p:txBody>
          <a:bodyPr>
            <a:normAutofit fontScale="32500" lnSpcReduction="20000"/>
          </a:bodyPr>
          <a:lstStyle/>
          <a:p>
            <a:pPr marL="457200" lvl="1" indent="0">
              <a:lnSpc>
                <a:spcPct val="120000"/>
              </a:lnSpc>
              <a:buNone/>
            </a:pPr>
            <a:r>
              <a:rPr lang="en-US" sz="6200" b="1" dirty="0"/>
              <a:t>Cocaine NAS-Withdrawal is not as clearly defined as in </a:t>
            </a:r>
            <a:r>
              <a:rPr lang="en-US" sz="6200" b="1" dirty="0" smtClean="0"/>
              <a:t>opiates:</a:t>
            </a:r>
            <a:endParaRPr lang="en-US" sz="6200" b="1" dirty="0"/>
          </a:p>
          <a:p>
            <a:pPr marL="457200" lvl="1" indent="0">
              <a:lnSpc>
                <a:spcPct val="120000"/>
              </a:lnSpc>
              <a:buNone/>
            </a:pPr>
            <a:r>
              <a:rPr lang="en-US" sz="6200" b="1" dirty="0" smtClean="0"/>
              <a:t>	</a:t>
            </a:r>
            <a:endParaRPr lang="en-US" sz="6200" b="1" dirty="0" smtClean="0"/>
          </a:p>
          <a:p>
            <a:endParaRPr lang="en-US" dirty="0"/>
          </a:p>
        </p:txBody>
      </p:sp>
      <p:sp>
        <p:nvSpPr>
          <p:cNvPr id="4" name="TextBox 3"/>
          <p:cNvSpPr txBox="1"/>
          <p:nvPr/>
        </p:nvSpPr>
        <p:spPr>
          <a:xfrm>
            <a:off x="992535" y="2889905"/>
            <a:ext cx="3200400" cy="1754326"/>
          </a:xfrm>
          <a:prstGeom prst="rect">
            <a:avLst/>
          </a:prstGeom>
          <a:noFill/>
          <a:ln>
            <a:noFill/>
          </a:ln>
        </p:spPr>
        <p:txBody>
          <a:bodyPr wrap="square" rtlCol="0">
            <a:spAutoFit/>
          </a:bodyPr>
          <a:lstStyle/>
          <a:p>
            <a:pPr algn="ctr"/>
            <a:r>
              <a:rPr lang="en-US" b="1" dirty="0"/>
              <a:t>Maternal </a:t>
            </a:r>
            <a:r>
              <a:rPr lang="en-US" b="1" dirty="0" smtClean="0"/>
              <a:t>Withdrawal:</a:t>
            </a:r>
          </a:p>
          <a:p>
            <a:pPr algn="ctr"/>
            <a:r>
              <a:rPr lang="en-US" dirty="0" smtClean="0"/>
              <a:t>Apathy</a:t>
            </a:r>
          </a:p>
          <a:p>
            <a:pPr algn="ctr"/>
            <a:r>
              <a:rPr lang="en-US" dirty="0" smtClean="0"/>
              <a:t>Long periods of sleep</a:t>
            </a:r>
          </a:p>
          <a:p>
            <a:pPr algn="ctr"/>
            <a:r>
              <a:rPr lang="en-US" dirty="0" smtClean="0"/>
              <a:t>Irritability</a:t>
            </a:r>
          </a:p>
          <a:p>
            <a:pPr algn="ctr"/>
            <a:r>
              <a:rPr lang="en-US" dirty="0" smtClean="0"/>
              <a:t>Depression</a:t>
            </a:r>
          </a:p>
          <a:p>
            <a:pPr algn="ctr"/>
            <a:r>
              <a:rPr lang="en-US" dirty="0" smtClean="0"/>
              <a:t>Increased appetite</a:t>
            </a:r>
            <a:endParaRPr lang="en-US" dirty="0"/>
          </a:p>
        </p:txBody>
      </p:sp>
      <p:sp>
        <p:nvSpPr>
          <p:cNvPr id="5" name="TextBox 4"/>
          <p:cNvSpPr txBox="1"/>
          <p:nvPr/>
        </p:nvSpPr>
        <p:spPr>
          <a:xfrm>
            <a:off x="4107654" y="2819400"/>
            <a:ext cx="3429000" cy="2548390"/>
          </a:xfrm>
          <a:prstGeom prst="rect">
            <a:avLst/>
          </a:prstGeom>
          <a:noFill/>
          <a:ln>
            <a:noFill/>
          </a:ln>
        </p:spPr>
        <p:txBody>
          <a:bodyPr wrap="square" rtlCol="0">
            <a:spAutoFit/>
          </a:bodyPr>
          <a:lstStyle/>
          <a:p>
            <a:pPr lvl="1">
              <a:lnSpc>
                <a:spcPct val="120000"/>
              </a:lnSpc>
            </a:pPr>
            <a:r>
              <a:rPr lang="en-US" sz="1900" b="1" dirty="0"/>
              <a:t>Neonatal </a:t>
            </a:r>
            <a:r>
              <a:rPr lang="en-US" sz="1900" b="1" dirty="0" smtClean="0"/>
              <a:t>Withdrawal:</a:t>
            </a:r>
          </a:p>
          <a:p>
            <a:pPr lvl="1" algn="ctr">
              <a:lnSpc>
                <a:spcPct val="120000"/>
              </a:lnSpc>
            </a:pPr>
            <a:r>
              <a:rPr lang="en-US" sz="1900" dirty="0" smtClean="0"/>
              <a:t>Irritability</a:t>
            </a:r>
            <a:endParaRPr lang="en-US" sz="1900" dirty="0"/>
          </a:p>
          <a:p>
            <a:pPr lvl="1" algn="ctr">
              <a:lnSpc>
                <a:spcPct val="120000"/>
              </a:lnSpc>
            </a:pPr>
            <a:r>
              <a:rPr lang="en-US" sz="1900" dirty="0" smtClean="0"/>
              <a:t>High </a:t>
            </a:r>
            <a:r>
              <a:rPr lang="en-US" sz="1900" dirty="0"/>
              <a:t>pitched cry</a:t>
            </a:r>
          </a:p>
          <a:p>
            <a:pPr lvl="1" algn="ctr">
              <a:lnSpc>
                <a:spcPct val="120000"/>
              </a:lnSpc>
            </a:pPr>
            <a:r>
              <a:rPr lang="en-US" sz="1900" dirty="0" smtClean="0"/>
              <a:t>Long </a:t>
            </a:r>
            <a:r>
              <a:rPr lang="en-US" sz="1900" dirty="0"/>
              <a:t>periods of sleep</a:t>
            </a:r>
          </a:p>
          <a:p>
            <a:pPr lvl="1" algn="ctr">
              <a:lnSpc>
                <a:spcPct val="120000"/>
              </a:lnSpc>
            </a:pPr>
            <a:r>
              <a:rPr lang="en-US" sz="1900" dirty="0" smtClean="0"/>
              <a:t>Excessive </a:t>
            </a:r>
            <a:r>
              <a:rPr lang="en-US" sz="1900" dirty="0"/>
              <a:t>sucking</a:t>
            </a:r>
          </a:p>
          <a:p>
            <a:pPr lvl="1" algn="ctr">
              <a:lnSpc>
                <a:spcPct val="120000"/>
              </a:lnSpc>
            </a:pPr>
            <a:r>
              <a:rPr lang="en-US" sz="1900" dirty="0"/>
              <a:t>Increased </a:t>
            </a:r>
            <a:r>
              <a:rPr lang="en-US" sz="1900" dirty="0" smtClean="0"/>
              <a:t>appetite</a:t>
            </a:r>
          </a:p>
          <a:p>
            <a:pPr lvl="1" algn="ctr">
              <a:lnSpc>
                <a:spcPct val="120000"/>
              </a:lnSpc>
            </a:pPr>
            <a:r>
              <a:rPr lang="en-US" sz="1900" dirty="0" smtClean="0"/>
              <a:t>Decreased </a:t>
            </a:r>
            <a:r>
              <a:rPr lang="en-US" sz="1900" dirty="0"/>
              <a:t>appetite</a:t>
            </a:r>
          </a:p>
        </p:txBody>
      </p:sp>
      <p:sp>
        <p:nvSpPr>
          <p:cNvPr id="8" name="TextBox 7"/>
          <p:cNvSpPr txBox="1"/>
          <p:nvPr/>
        </p:nvSpPr>
        <p:spPr>
          <a:xfrm>
            <a:off x="457200" y="5562600"/>
            <a:ext cx="8305800" cy="923330"/>
          </a:xfrm>
          <a:prstGeom prst="rect">
            <a:avLst/>
          </a:prstGeom>
          <a:noFill/>
        </p:spPr>
        <p:txBody>
          <a:bodyPr wrap="square" rtlCol="0">
            <a:spAutoFit/>
          </a:bodyPr>
          <a:lstStyle/>
          <a:p>
            <a:pPr marL="285750" indent="-285750">
              <a:buFont typeface="Arial" pitchFamily="34" charset="0"/>
              <a:buChar char="•"/>
            </a:pPr>
            <a:r>
              <a:rPr lang="en-US" b="1" u="sng" dirty="0">
                <a:uFill>
                  <a:solidFill>
                    <a:schemeClr val="tx1"/>
                  </a:solidFill>
                </a:uFill>
                <a:hlinkClick r:id="rId2"/>
              </a:rPr>
              <a:t>http://</a:t>
            </a:r>
            <a:r>
              <a:rPr lang="en-US" b="1" u="sng" dirty="0" smtClean="0">
                <a:uFill>
                  <a:solidFill>
                    <a:schemeClr val="tx1"/>
                  </a:solidFill>
                </a:uFill>
                <a:hlinkClick r:id="rId2"/>
              </a:rPr>
              <a:t>www.marchofdimes.com/pregnancy/alcohol_illicitdrug.html</a:t>
            </a:r>
            <a:endParaRPr lang="en-US" b="1" dirty="0">
              <a:uFill>
                <a:solidFill>
                  <a:schemeClr val="tx1"/>
                </a:solidFill>
              </a:uFill>
            </a:endParaRPr>
          </a:p>
          <a:p>
            <a:pPr marL="285750" indent="-285750">
              <a:buFont typeface="Arial" pitchFamily="34" charset="0"/>
              <a:buChar char="•"/>
            </a:pPr>
            <a:r>
              <a:rPr lang="en-US" b="1" u="sng" dirty="0">
                <a:uFill>
                  <a:solidFill>
                    <a:schemeClr val="tx1"/>
                  </a:solidFill>
                </a:uFill>
                <a:hlinkClick r:id="rId3"/>
              </a:rPr>
              <a:t>http://</a:t>
            </a:r>
            <a:r>
              <a:rPr lang="en-US" b="1" u="sng" dirty="0" smtClean="0">
                <a:uFill>
                  <a:solidFill>
                    <a:schemeClr val="tx1"/>
                  </a:solidFill>
                </a:uFill>
                <a:hlinkClick r:id="rId3"/>
              </a:rPr>
              <a:t>www.picc.net</a:t>
            </a:r>
            <a:endParaRPr lang="en-US" b="1" dirty="0">
              <a:uFill>
                <a:solidFill>
                  <a:schemeClr val="tx1"/>
                </a:solidFill>
              </a:uFill>
            </a:endParaRPr>
          </a:p>
          <a:p>
            <a:pPr marL="285750" indent="-285750">
              <a:buFont typeface="Arial" pitchFamily="34" charset="0"/>
              <a:buChar char="•"/>
            </a:pPr>
            <a:r>
              <a:rPr lang="en-US" b="1" u="sng" dirty="0" smtClean="0">
                <a:uFill>
                  <a:solidFill>
                    <a:schemeClr val="tx1"/>
                  </a:solidFill>
                </a:uFill>
                <a:hlinkClick r:id="rId4"/>
              </a:rPr>
              <a:t>http</a:t>
            </a:r>
            <a:r>
              <a:rPr lang="en-US" b="1" u="sng" dirty="0">
                <a:uFill>
                  <a:solidFill>
                    <a:schemeClr val="tx1"/>
                  </a:solidFill>
                </a:uFill>
                <a:hlinkClick r:id="rId4"/>
              </a:rPr>
              <a:t>://abovetheinfluence.com/facts/drugscocaine</a:t>
            </a:r>
            <a:endParaRPr lang="en-US" b="1" dirty="0">
              <a:uFill>
                <a:solidFill>
                  <a:schemeClr val="tx1"/>
                </a:solidFill>
              </a:uFill>
            </a:endParaRPr>
          </a:p>
        </p:txBody>
      </p:sp>
    </p:spTree>
    <p:extLst>
      <p:ext uri="{BB962C8B-B14F-4D97-AF65-F5344CB8AC3E}">
        <p14:creationId xmlns:p14="http://schemas.microsoft.com/office/powerpoint/2010/main" val="408837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anim calcmode="lin" valueType="num">
                                      <p:cBhvr>
                                        <p:cTn id="3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Effect transition="in" filter="fade">
                                      <p:cBhvr>
                                        <p:cTn id="39" dur="1000"/>
                                        <p:tgtEl>
                                          <p:spTgt spid="5">
                                            <p:txEl>
                                              <p:pRg st="0" end="0"/>
                                            </p:txEl>
                                          </p:spTgt>
                                        </p:tgtEl>
                                      </p:cBhvr>
                                    </p:animEffect>
                                    <p:anim calcmode="lin" valueType="num">
                                      <p:cBhvr>
                                        <p:cTn id="4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0" end="0"/>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5">
                                            <p:txEl>
                                              <p:pRg st="1" end="1"/>
                                            </p:txEl>
                                          </p:spTgt>
                                        </p:tgtEl>
                                        <p:attrNameLst>
                                          <p:attrName>style.visibility</p:attrName>
                                        </p:attrNameLst>
                                      </p:cBhvr>
                                      <p:to>
                                        <p:strVal val="visible"/>
                                      </p:to>
                                    </p:set>
                                    <p:animEffect transition="in" filter="fade">
                                      <p:cBhvr>
                                        <p:cTn id="44" dur="1000"/>
                                        <p:tgtEl>
                                          <p:spTgt spid="5">
                                            <p:txEl>
                                              <p:pRg st="1" end="1"/>
                                            </p:txEl>
                                          </p:spTgt>
                                        </p:tgtEl>
                                      </p:cBhvr>
                                    </p:animEffect>
                                    <p:anim calcmode="lin" valueType="num">
                                      <p:cBhvr>
                                        <p:cTn id="4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1" end="1"/>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5">
                                            <p:txEl>
                                              <p:pRg st="2" end="2"/>
                                            </p:txEl>
                                          </p:spTgt>
                                        </p:tgtEl>
                                        <p:attrNameLst>
                                          <p:attrName>style.visibility</p:attrName>
                                        </p:attrNameLst>
                                      </p:cBhvr>
                                      <p:to>
                                        <p:strVal val="visible"/>
                                      </p:to>
                                    </p:set>
                                    <p:animEffect transition="in" filter="fade">
                                      <p:cBhvr>
                                        <p:cTn id="49" dur="1000"/>
                                        <p:tgtEl>
                                          <p:spTgt spid="5">
                                            <p:txEl>
                                              <p:pRg st="2" end="2"/>
                                            </p:txEl>
                                          </p:spTgt>
                                        </p:tgtEl>
                                      </p:cBhvr>
                                    </p:animEffect>
                                    <p:anim calcmode="lin" valueType="num">
                                      <p:cBhvr>
                                        <p:cTn id="5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2" end="2"/>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5">
                                            <p:txEl>
                                              <p:pRg st="3" end="3"/>
                                            </p:txEl>
                                          </p:spTgt>
                                        </p:tgtEl>
                                        <p:attrNameLst>
                                          <p:attrName>style.visibility</p:attrName>
                                        </p:attrNameLst>
                                      </p:cBhvr>
                                      <p:to>
                                        <p:strVal val="visible"/>
                                      </p:to>
                                    </p:set>
                                    <p:animEffect transition="in" filter="fade">
                                      <p:cBhvr>
                                        <p:cTn id="54" dur="1000"/>
                                        <p:tgtEl>
                                          <p:spTgt spid="5">
                                            <p:txEl>
                                              <p:pRg st="3" end="3"/>
                                            </p:txEl>
                                          </p:spTgt>
                                        </p:tgtEl>
                                      </p:cBhvr>
                                    </p:animEffect>
                                    <p:anim calcmode="lin" valueType="num">
                                      <p:cBhvr>
                                        <p:cTn id="5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3" end="3"/>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5">
                                            <p:txEl>
                                              <p:pRg st="4" end="4"/>
                                            </p:txEl>
                                          </p:spTgt>
                                        </p:tgtEl>
                                        <p:attrNameLst>
                                          <p:attrName>style.visibility</p:attrName>
                                        </p:attrNameLst>
                                      </p:cBhvr>
                                      <p:to>
                                        <p:strVal val="visible"/>
                                      </p:to>
                                    </p:set>
                                    <p:animEffect transition="in" filter="fade">
                                      <p:cBhvr>
                                        <p:cTn id="59" dur="1000"/>
                                        <p:tgtEl>
                                          <p:spTgt spid="5">
                                            <p:txEl>
                                              <p:pRg st="4" end="4"/>
                                            </p:txEl>
                                          </p:spTgt>
                                        </p:tgtEl>
                                      </p:cBhvr>
                                    </p:animEffect>
                                    <p:anim calcmode="lin" valueType="num">
                                      <p:cBhvr>
                                        <p:cTn id="6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61" dur="1000" fill="hold"/>
                                        <p:tgtEl>
                                          <p:spTgt spid="5">
                                            <p:txEl>
                                              <p:pRg st="4" end="4"/>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5">
                                            <p:txEl>
                                              <p:pRg st="5" end="5"/>
                                            </p:txEl>
                                          </p:spTgt>
                                        </p:tgtEl>
                                        <p:attrNameLst>
                                          <p:attrName>style.visibility</p:attrName>
                                        </p:attrNameLst>
                                      </p:cBhvr>
                                      <p:to>
                                        <p:strVal val="visible"/>
                                      </p:to>
                                    </p:set>
                                    <p:animEffect transition="in" filter="fade">
                                      <p:cBhvr>
                                        <p:cTn id="64" dur="1000"/>
                                        <p:tgtEl>
                                          <p:spTgt spid="5">
                                            <p:txEl>
                                              <p:pRg st="5" end="5"/>
                                            </p:txEl>
                                          </p:spTgt>
                                        </p:tgtEl>
                                      </p:cBhvr>
                                    </p:animEffect>
                                    <p:anim calcmode="lin" valueType="num">
                                      <p:cBhvr>
                                        <p:cTn id="6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66" dur="1000" fill="hold"/>
                                        <p:tgtEl>
                                          <p:spTgt spid="5">
                                            <p:txEl>
                                              <p:pRg st="5" end="5"/>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5">
                                            <p:txEl>
                                              <p:pRg st="6" end="6"/>
                                            </p:txEl>
                                          </p:spTgt>
                                        </p:tgtEl>
                                        <p:attrNameLst>
                                          <p:attrName>style.visibility</p:attrName>
                                        </p:attrNameLst>
                                      </p:cBhvr>
                                      <p:to>
                                        <p:strVal val="visible"/>
                                      </p:to>
                                    </p:set>
                                    <p:animEffect transition="in" filter="fade">
                                      <p:cBhvr>
                                        <p:cTn id="69" dur="1000"/>
                                        <p:tgtEl>
                                          <p:spTgt spid="5">
                                            <p:txEl>
                                              <p:pRg st="6" end="6"/>
                                            </p:txEl>
                                          </p:spTgt>
                                        </p:tgtEl>
                                      </p:cBhvr>
                                    </p:animEffect>
                                    <p:anim calcmode="lin" valueType="num">
                                      <p:cBhvr>
                                        <p:cTn id="7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b="1" dirty="0" smtClean="0"/>
              <a:t>Drug </a:t>
            </a:r>
            <a:r>
              <a:rPr lang="en-US" b="1" dirty="0" smtClean="0"/>
              <a:t>Reported </a:t>
            </a:r>
            <a:r>
              <a:rPr lang="en-US" b="1" dirty="0" smtClean="0"/>
              <a:t>to </a:t>
            </a:r>
            <a:r>
              <a:rPr lang="en-US" b="1" dirty="0" smtClean="0"/>
              <a:t>Have </a:t>
            </a:r>
            <a:r>
              <a:rPr lang="en-US" b="1" dirty="0"/>
              <a:t>A</a:t>
            </a:r>
            <a:r>
              <a:rPr lang="en-US" b="1" dirty="0" smtClean="0"/>
              <a:t>dverse </a:t>
            </a:r>
            <a:r>
              <a:rPr lang="en-US" b="1" dirty="0"/>
              <a:t>P</a:t>
            </a:r>
            <a:r>
              <a:rPr lang="en-US" b="1" dirty="0" smtClean="0"/>
              <a:t>renatal </a:t>
            </a:r>
            <a:r>
              <a:rPr lang="en-US" b="1" dirty="0" smtClean="0"/>
              <a:t>and </a:t>
            </a:r>
            <a:r>
              <a:rPr lang="en-US" b="1" dirty="0" smtClean="0"/>
              <a:t>Postnatal </a:t>
            </a:r>
            <a:r>
              <a:rPr lang="en-US" b="1" dirty="0" smtClean="0"/>
              <a:t>E</a:t>
            </a:r>
            <a:r>
              <a:rPr lang="en-US" b="1" dirty="0" smtClean="0"/>
              <a:t>ffects</a:t>
            </a:r>
            <a:r>
              <a:rPr lang="en-US" dirty="0" smtClean="0"/>
              <a:t/>
            </a:r>
            <a:br>
              <a:rPr lang="en-US" dirty="0" smtClean="0"/>
            </a:br>
            <a:endParaRPr lang="en-US" dirty="0"/>
          </a:p>
        </p:txBody>
      </p:sp>
      <p:sp>
        <p:nvSpPr>
          <p:cNvPr id="3" name="Content Placeholder 2"/>
          <p:cNvSpPr>
            <a:spLocks noGrp="1"/>
          </p:cNvSpPr>
          <p:nvPr>
            <p:ph idx="1"/>
          </p:nvPr>
        </p:nvSpPr>
        <p:spPr>
          <a:xfrm>
            <a:off x="152400" y="1524000"/>
            <a:ext cx="8229600" cy="4191000"/>
          </a:xfrm>
          <a:noFill/>
        </p:spPr>
        <p:txBody>
          <a:bodyPr>
            <a:normAutofit fontScale="47500" lnSpcReduction="20000"/>
          </a:bodyPr>
          <a:lstStyle/>
          <a:p>
            <a:pPr lvl="0"/>
            <a:r>
              <a:rPr lang="en-US" sz="4200" b="1" dirty="0"/>
              <a:t>Marijuana / </a:t>
            </a:r>
            <a:r>
              <a:rPr lang="en-US" sz="4200" b="1" dirty="0" smtClean="0"/>
              <a:t>Cannabis: </a:t>
            </a:r>
            <a:r>
              <a:rPr lang="en-US" sz="4200" dirty="0" smtClean="0"/>
              <a:t>aka.</a:t>
            </a:r>
            <a:r>
              <a:rPr lang="en-US" sz="4200" dirty="0" smtClean="0"/>
              <a:t> </a:t>
            </a:r>
            <a:r>
              <a:rPr lang="en-US" sz="4200" dirty="0"/>
              <a:t>Weed, </a:t>
            </a:r>
            <a:r>
              <a:rPr lang="en-US" sz="4200" dirty="0" smtClean="0"/>
              <a:t>Ganja</a:t>
            </a:r>
            <a:r>
              <a:rPr lang="en-US" sz="4200" dirty="0"/>
              <a:t>, </a:t>
            </a:r>
            <a:r>
              <a:rPr lang="en-US" sz="4200" dirty="0" smtClean="0"/>
              <a:t>Balls</a:t>
            </a:r>
            <a:r>
              <a:rPr lang="en-US" sz="4200" dirty="0"/>
              <a:t>, </a:t>
            </a:r>
            <a:r>
              <a:rPr lang="en-US" sz="4200" dirty="0" smtClean="0"/>
              <a:t>Purple</a:t>
            </a:r>
            <a:r>
              <a:rPr lang="en-US" sz="4200" dirty="0"/>
              <a:t>, </a:t>
            </a:r>
            <a:r>
              <a:rPr lang="en-US" sz="4200" dirty="0" smtClean="0"/>
              <a:t>Nuts</a:t>
            </a:r>
            <a:r>
              <a:rPr lang="en-US" sz="4200" dirty="0"/>
              <a:t>, </a:t>
            </a:r>
            <a:r>
              <a:rPr lang="en-US" sz="4200" dirty="0" smtClean="0"/>
              <a:t>Grape</a:t>
            </a:r>
            <a:r>
              <a:rPr lang="en-US" sz="4200" dirty="0"/>
              <a:t>, </a:t>
            </a:r>
            <a:r>
              <a:rPr lang="en-US" sz="4200" dirty="0" smtClean="0"/>
              <a:t>Testicles</a:t>
            </a:r>
            <a:r>
              <a:rPr lang="en-US" sz="4200" dirty="0"/>
              <a:t>, </a:t>
            </a:r>
            <a:r>
              <a:rPr lang="en-US" sz="4200" dirty="0" smtClean="0"/>
              <a:t>Pot</a:t>
            </a:r>
            <a:r>
              <a:rPr lang="en-US" sz="4200" dirty="0"/>
              <a:t>, </a:t>
            </a:r>
            <a:r>
              <a:rPr lang="en-US" sz="4200" dirty="0"/>
              <a:t>T</a:t>
            </a:r>
            <a:r>
              <a:rPr lang="en-US" sz="4200" dirty="0" smtClean="0"/>
              <a:t>ree, Wine</a:t>
            </a:r>
            <a:r>
              <a:rPr lang="en-US" sz="4200" dirty="0"/>
              <a:t>,  </a:t>
            </a:r>
            <a:r>
              <a:rPr lang="en-US" sz="4200" dirty="0" smtClean="0"/>
              <a:t>Grass</a:t>
            </a:r>
            <a:r>
              <a:rPr lang="en-US" sz="4200" dirty="0"/>
              <a:t>, </a:t>
            </a:r>
            <a:r>
              <a:rPr lang="en-US" sz="4200" dirty="0" smtClean="0"/>
              <a:t>Green</a:t>
            </a:r>
            <a:r>
              <a:rPr lang="en-US" sz="4200" dirty="0"/>
              <a:t>, </a:t>
            </a:r>
            <a:r>
              <a:rPr lang="en-US" sz="4200" dirty="0" smtClean="0"/>
              <a:t>Blunt</a:t>
            </a:r>
            <a:endParaRPr lang="en-US" sz="4200" dirty="0"/>
          </a:p>
          <a:p>
            <a:pPr marL="0" indent="0">
              <a:buNone/>
            </a:pPr>
            <a:endParaRPr lang="en-US" sz="4200" dirty="0"/>
          </a:p>
          <a:p>
            <a:r>
              <a:rPr lang="en-US" sz="4200" b="1" dirty="0" smtClean="0"/>
              <a:t>Effects: </a:t>
            </a:r>
            <a:r>
              <a:rPr lang="en-US" sz="4200" dirty="0"/>
              <a:t>Fetal exposure to marijuana, the illicit drug most commonly used by pregnant women, does not cause clinically important neonatal withdrawal signs but may have subtle effects on long-term neurobehavioral outcomes. However, other authors feel </a:t>
            </a:r>
            <a:r>
              <a:rPr lang="en-US" sz="4200" dirty="0" smtClean="0"/>
              <a:t>that </a:t>
            </a:r>
            <a:r>
              <a:rPr lang="en-US" sz="4200" dirty="0"/>
              <a:t>neonates experience symptoms similar to those seen in nicotine withdrawal.</a:t>
            </a:r>
          </a:p>
          <a:p>
            <a:r>
              <a:rPr lang="en-US" sz="4200" dirty="0"/>
              <a:t>Trembling</a:t>
            </a:r>
          </a:p>
          <a:p>
            <a:r>
              <a:rPr lang="en-US" sz="4200" dirty="0"/>
              <a:t>Difficulty with state regulation</a:t>
            </a:r>
          </a:p>
          <a:p>
            <a:r>
              <a:rPr lang="en-US" sz="4200" dirty="0"/>
              <a:t>Hypersensitive to stimulation</a:t>
            </a:r>
          </a:p>
          <a:p>
            <a:r>
              <a:rPr lang="en-US" sz="4200" dirty="0"/>
              <a:t>Long term effects- Poorly studied some suggest decrease ability to pay attention </a:t>
            </a:r>
            <a:endParaRPr lang="en-US" sz="4200" dirty="0" smtClean="0"/>
          </a:p>
          <a:p>
            <a:endParaRPr lang="en-US" dirty="0"/>
          </a:p>
          <a:p>
            <a:pPr marL="0" indent="0">
              <a:buNone/>
            </a:pPr>
            <a:endParaRPr lang="en-US" dirty="0"/>
          </a:p>
        </p:txBody>
      </p:sp>
      <p:pic>
        <p:nvPicPr>
          <p:cNvPr id="2050" name="Picture 2" descr="C:\Users\Cartaya\Desktop\th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923" y="3200400"/>
            <a:ext cx="1226026" cy="18063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5486400"/>
            <a:ext cx="8153400" cy="1169551"/>
          </a:xfrm>
          <a:prstGeom prst="rect">
            <a:avLst/>
          </a:prstGeom>
          <a:noFill/>
        </p:spPr>
        <p:txBody>
          <a:bodyPr wrap="square" rtlCol="0">
            <a:spAutoFit/>
          </a:bodyPr>
          <a:lstStyle/>
          <a:p>
            <a:pPr marL="285750" indent="-285750">
              <a:buFont typeface="Arial" pitchFamily="34" charset="0"/>
              <a:buChar char="•"/>
            </a:pPr>
            <a:r>
              <a:rPr lang="en-US" sz="1400" dirty="0"/>
              <a:t>4 </a:t>
            </a:r>
            <a:r>
              <a:rPr lang="en-US" sz="1400" dirty="0" err="1"/>
              <a:t>Ampolongo</a:t>
            </a:r>
            <a:r>
              <a:rPr lang="en-US" sz="1400" dirty="0"/>
              <a:t> </a:t>
            </a:r>
            <a:r>
              <a:rPr lang="en-US" sz="1400" dirty="0" err="1"/>
              <a:t>P,Trezza</a:t>
            </a:r>
            <a:r>
              <a:rPr lang="en-US" sz="1400" dirty="0"/>
              <a:t> </a:t>
            </a:r>
            <a:r>
              <a:rPr lang="en-US" sz="1400" dirty="0" err="1"/>
              <a:t>V,Palmery</a:t>
            </a:r>
            <a:r>
              <a:rPr lang="en-US" sz="1400" dirty="0"/>
              <a:t> M, </a:t>
            </a:r>
            <a:r>
              <a:rPr lang="en-US" sz="1400" dirty="0" err="1"/>
              <a:t>Trabace</a:t>
            </a:r>
            <a:r>
              <a:rPr lang="en-US" sz="1400" dirty="0"/>
              <a:t> </a:t>
            </a:r>
            <a:r>
              <a:rPr lang="en-US" sz="1400" dirty="0" err="1"/>
              <a:t>L,Cuomo</a:t>
            </a:r>
            <a:r>
              <a:rPr lang="en-US" sz="1400" dirty="0"/>
              <a:t> V. Developmental exposure to cannabinoids causes subtle and enduring </a:t>
            </a:r>
            <a:r>
              <a:rPr lang="en-US" sz="1400" dirty="0" err="1"/>
              <a:t>neurofunctional</a:t>
            </a:r>
            <a:r>
              <a:rPr lang="en-US" sz="1400" dirty="0"/>
              <a:t> alterations. </a:t>
            </a:r>
            <a:r>
              <a:rPr lang="en-US" sz="1400" dirty="0" err="1"/>
              <a:t>Int</a:t>
            </a:r>
            <a:r>
              <a:rPr lang="en-US" sz="1400" dirty="0"/>
              <a:t> Rev </a:t>
            </a:r>
            <a:r>
              <a:rPr lang="en-US" sz="1400" dirty="0" err="1"/>
              <a:t>Neurobiol</a:t>
            </a:r>
            <a:r>
              <a:rPr lang="en-US" sz="1400" dirty="0"/>
              <a:t>. 2009;85:117–133</a:t>
            </a:r>
          </a:p>
          <a:p>
            <a:endParaRPr lang="en-US" sz="1400" dirty="0"/>
          </a:p>
          <a:p>
            <a:pPr marL="285750" indent="-285750">
              <a:buFont typeface="Arial" pitchFamily="34" charset="0"/>
              <a:buChar char="•"/>
            </a:pPr>
            <a:r>
              <a:rPr lang="en-US" sz="1400" u="sng" dirty="0">
                <a:hlinkClick r:id="rId3"/>
              </a:rPr>
              <a:t>http://www.marchofdimes.com/printableArticles/alcohol_illicitdrug.html</a:t>
            </a:r>
            <a:endParaRPr lang="en-US" sz="1400" dirty="0"/>
          </a:p>
        </p:txBody>
      </p:sp>
    </p:spTree>
    <p:extLst>
      <p:ext uri="{BB962C8B-B14F-4D97-AF65-F5344CB8AC3E}">
        <p14:creationId xmlns:p14="http://schemas.microsoft.com/office/powerpoint/2010/main" val="311429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3">
                                            <p:txEl>
                                              <p:pRg st="2" end="2"/>
                                            </p:txEl>
                                          </p:spTgt>
                                        </p:tgtEl>
                                        <p:attrNameLst>
                                          <p:attrName>r</p:attrName>
                                        </p:attrNameLst>
                                      </p:cBhvr>
                                    </p:animRot>
                                    <p:animRot by="-240000">
                                      <p:cBhvr>
                                        <p:cTn id="13" dur="200" fill="hold">
                                          <p:stCondLst>
                                            <p:cond delay="200"/>
                                          </p:stCondLst>
                                        </p:cTn>
                                        <p:tgtEl>
                                          <p:spTgt spid="3">
                                            <p:txEl>
                                              <p:pRg st="2" end="2"/>
                                            </p:txEl>
                                          </p:spTgt>
                                        </p:tgtEl>
                                        <p:attrNameLst>
                                          <p:attrName>r</p:attrName>
                                        </p:attrNameLst>
                                      </p:cBhvr>
                                    </p:animRot>
                                    <p:animRot by="240000">
                                      <p:cBhvr>
                                        <p:cTn id="14" dur="200" fill="hold">
                                          <p:stCondLst>
                                            <p:cond delay="400"/>
                                          </p:stCondLst>
                                        </p:cTn>
                                        <p:tgtEl>
                                          <p:spTgt spid="3">
                                            <p:txEl>
                                              <p:pRg st="2" end="2"/>
                                            </p:txEl>
                                          </p:spTgt>
                                        </p:tgtEl>
                                        <p:attrNameLst>
                                          <p:attrName>r</p:attrName>
                                        </p:attrNameLst>
                                      </p:cBhvr>
                                    </p:animRot>
                                    <p:animRot by="-240000">
                                      <p:cBhvr>
                                        <p:cTn id="15" dur="200" fill="hold">
                                          <p:stCondLst>
                                            <p:cond delay="600"/>
                                          </p:stCondLst>
                                        </p:cTn>
                                        <p:tgtEl>
                                          <p:spTgt spid="3">
                                            <p:txEl>
                                              <p:pRg st="2" end="2"/>
                                            </p:txEl>
                                          </p:spTgt>
                                        </p:tgtEl>
                                        <p:attrNameLst>
                                          <p:attrName>r</p:attrName>
                                        </p:attrNameLst>
                                      </p:cBhvr>
                                    </p:animRot>
                                    <p:animRot by="120000">
                                      <p:cBhvr>
                                        <p:cTn id="16" dur="200" fill="hold">
                                          <p:stCondLst>
                                            <p:cond delay="800"/>
                                          </p:stCondLst>
                                        </p:cTn>
                                        <p:tgtEl>
                                          <p:spTgt spid="3">
                                            <p:txEl>
                                              <p:pRg st="2" end="2"/>
                                            </p:txEl>
                                          </p:spTgt>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3">
                                            <p:txEl>
                                              <p:pRg st="3" end="3"/>
                                            </p:txEl>
                                          </p:spTgt>
                                        </p:tgtEl>
                                        <p:attrNameLst>
                                          <p:attrName>r</p:attrName>
                                        </p:attrNameLst>
                                      </p:cBhvr>
                                    </p:animRot>
                                    <p:animRot by="-240000">
                                      <p:cBhvr>
                                        <p:cTn id="19" dur="200" fill="hold">
                                          <p:stCondLst>
                                            <p:cond delay="200"/>
                                          </p:stCondLst>
                                        </p:cTn>
                                        <p:tgtEl>
                                          <p:spTgt spid="3">
                                            <p:txEl>
                                              <p:pRg st="3" end="3"/>
                                            </p:txEl>
                                          </p:spTgt>
                                        </p:tgtEl>
                                        <p:attrNameLst>
                                          <p:attrName>r</p:attrName>
                                        </p:attrNameLst>
                                      </p:cBhvr>
                                    </p:animRot>
                                    <p:animRot by="240000">
                                      <p:cBhvr>
                                        <p:cTn id="20" dur="200" fill="hold">
                                          <p:stCondLst>
                                            <p:cond delay="400"/>
                                          </p:stCondLst>
                                        </p:cTn>
                                        <p:tgtEl>
                                          <p:spTgt spid="3">
                                            <p:txEl>
                                              <p:pRg st="3" end="3"/>
                                            </p:txEl>
                                          </p:spTgt>
                                        </p:tgtEl>
                                        <p:attrNameLst>
                                          <p:attrName>r</p:attrName>
                                        </p:attrNameLst>
                                      </p:cBhvr>
                                    </p:animRot>
                                    <p:animRot by="-240000">
                                      <p:cBhvr>
                                        <p:cTn id="21" dur="200" fill="hold">
                                          <p:stCondLst>
                                            <p:cond delay="600"/>
                                          </p:stCondLst>
                                        </p:cTn>
                                        <p:tgtEl>
                                          <p:spTgt spid="3">
                                            <p:txEl>
                                              <p:pRg st="3" end="3"/>
                                            </p:txEl>
                                          </p:spTgt>
                                        </p:tgtEl>
                                        <p:attrNameLst>
                                          <p:attrName>r</p:attrName>
                                        </p:attrNameLst>
                                      </p:cBhvr>
                                    </p:animRot>
                                    <p:animRot by="120000">
                                      <p:cBhvr>
                                        <p:cTn id="22" dur="200" fill="hold">
                                          <p:stCondLst>
                                            <p:cond delay="800"/>
                                          </p:stCondLst>
                                        </p:cTn>
                                        <p:tgtEl>
                                          <p:spTgt spid="3">
                                            <p:txEl>
                                              <p:pRg st="3" end="3"/>
                                            </p:txEl>
                                          </p:spTgt>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3">
                                            <p:txEl>
                                              <p:pRg st="4" end="4"/>
                                            </p:txEl>
                                          </p:spTgt>
                                        </p:tgtEl>
                                        <p:attrNameLst>
                                          <p:attrName>r</p:attrName>
                                        </p:attrNameLst>
                                      </p:cBhvr>
                                    </p:animRot>
                                    <p:animRot by="-240000">
                                      <p:cBhvr>
                                        <p:cTn id="25" dur="200" fill="hold">
                                          <p:stCondLst>
                                            <p:cond delay="200"/>
                                          </p:stCondLst>
                                        </p:cTn>
                                        <p:tgtEl>
                                          <p:spTgt spid="3">
                                            <p:txEl>
                                              <p:pRg st="4" end="4"/>
                                            </p:txEl>
                                          </p:spTgt>
                                        </p:tgtEl>
                                        <p:attrNameLst>
                                          <p:attrName>r</p:attrName>
                                        </p:attrNameLst>
                                      </p:cBhvr>
                                    </p:animRot>
                                    <p:animRot by="240000">
                                      <p:cBhvr>
                                        <p:cTn id="26" dur="200" fill="hold">
                                          <p:stCondLst>
                                            <p:cond delay="400"/>
                                          </p:stCondLst>
                                        </p:cTn>
                                        <p:tgtEl>
                                          <p:spTgt spid="3">
                                            <p:txEl>
                                              <p:pRg st="4" end="4"/>
                                            </p:txEl>
                                          </p:spTgt>
                                        </p:tgtEl>
                                        <p:attrNameLst>
                                          <p:attrName>r</p:attrName>
                                        </p:attrNameLst>
                                      </p:cBhvr>
                                    </p:animRot>
                                    <p:animRot by="-240000">
                                      <p:cBhvr>
                                        <p:cTn id="27" dur="200" fill="hold">
                                          <p:stCondLst>
                                            <p:cond delay="600"/>
                                          </p:stCondLst>
                                        </p:cTn>
                                        <p:tgtEl>
                                          <p:spTgt spid="3">
                                            <p:txEl>
                                              <p:pRg st="4" end="4"/>
                                            </p:txEl>
                                          </p:spTgt>
                                        </p:tgtEl>
                                        <p:attrNameLst>
                                          <p:attrName>r</p:attrName>
                                        </p:attrNameLst>
                                      </p:cBhvr>
                                    </p:animRot>
                                    <p:animRot by="120000">
                                      <p:cBhvr>
                                        <p:cTn id="28" dur="200" fill="hold">
                                          <p:stCondLst>
                                            <p:cond delay="800"/>
                                          </p:stCondLst>
                                        </p:cTn>
                                        <p:tgtEl>
                                          <p:spTgt spid="3">
                                            <p:txEl>
                                              <p:pRg st="4" end="4"/>
                                            </p:txEl>
                                          </p:spTgt>
                                        </p:tgtEl>
                                        <p:attrNameLst>
                                          <p:attrName>r</p:attrName>
                                        </p:attrNameLst>
                                      </p:cBhvr>
                                    </p:animRot>
                                  </p:childTnLst>
                                </p:cTn>
                              </p:par>
                              <p:par>
                                <p:cTn id="29" presetID="32" presetClass="emph" presetSubtype="0" fill="hold" nodeType="withEffect">
                                  <p:stCondLst>
                                    <p:cond delay="0"/>
                                  </p:stCondLst>
                                  <p:childTnLst>
                                    <p:animRot by="120000">
                                      <p:cBhvr>
                                        <p:cTn id="30" dur="100" fill="hold">
                                          <p:stCondLst>
                                            <p:cond delay="0"/>
                                          </p:stCondLst>
                                        </p:cTn>
                                        <p:tgtEl>
                                          <p:spTgt spid="3">
                                            <p:txEl>
                                              <p:pRg st="5" end="5"/>
                                            </p:txEl>
                                          </p:spTgt>
                                        </p:tgtEl>
                                        <p:attrNameLst>
                                          <p:attrName>r</p:attrName>
                                        </p:attrNameLst>
                                      </p:cBhvr>
                                    </p:animRot>
                                    <p:animRot by="-240000">
                                      <p:cBhvr>
                                        <p:cTn id="31" dur="200" fill="hold">
                                          <p:stCondLst>
                                            <p:cond delay="200"/>
                                          </p:stCondLst>
                                        </p:cTn>
                                        <p:tgtEl>
                                          <p:spTgt spid="3">
                                            <p:txEl>
                                              <p:pRg st="5" end="5"/>
                                            </p:txEl>
                                          </p:spTgt>
                                        </p:tgtEl>
                                        <p:attrNameLst>
                                          <p:attrName>r</p:attrName>
                                        </p:attrNameLst>
                                      </p:cBhvr>
                                    </p:animRot>
                                    <p:animRot by="240000">
                                      <p:cBhvr>
                                        <p:cTn id="32" dur="200" fill="hold">
                                          <p:stCondLst>
                                            <p:cond delay="400"/>
                                          </p:stCondLst>
                                        </p:cTn>
                                        <p:tgtEl>
                                          <p:spTgt spid="3">
                                            <p:txEl>
                                              <p:pRg st="5" end="5"/>
                                            </p:txEl>
                                          </p:spTgt>
                                        </p:tgtEl>
                                        <p:attrNameLst>
                                          <p:attrName>r</p:attrName>
                                        </p:attrNameLst>
                                      </p:cBhvr>
                                    </p:animRot>
                                    <p:animRot by="-240000">
                                      <p:cBhvr>
                                        <p:cTn id="33" dur="200" fill="hold">
                                          <p:stCondLst>
                                            <p:cond delay="600"/>
                                          </p:stCondLst>
                                        </p:cTn>
                                        <p:tgtEl>
                                          <p:spTgt spid="3">
                                            <p:txEl>
                                              <p:pRg st="5" end="5"/>
                                            </p:txEl>
                                          </p:spTgt>
                                        </p:tgtEl>
                                        <p:attrNameLst>
                                          <p:attrName>r</p:attrName>
                                        </p:attrNameLst>
                                      </p:cBhvr>
                                    </p:animRot>
                                    <p:animRot by="120000">
                                      <p:cBhvr>
                                        <p:cTn id="34" dur="200" fill="hold">
                                          <p:stCondLst>
                                            <p:cond delay="800"/>
                                          </p:stCondLst>
                                        </p:cTn>
                                        <p:tgtEl>
                                          <p:spTgt spid="3">
                                            <p:txEl>
                                              <p:pRg st="5" end="5"/>
                                            </p:txEl>
                                          </p:spTgt>
                                        </p:tgtEl>
                                        <p:attrNameLst>
                                          <p:attrName>r</p:attrName>
                                        </p:attrNameLst>
                                      </p:cBhvr>
                                    </p:animRot>
                                  </p:childTnLst>
                                </p:cTn>
                              </p:par>
                              <p:par>
                                <p:cTn id="35" presetID="32" presetClass="emph" presetSubtype="0" fill="hold" nodeType="withEffect">
                                  <p:stCondLst>
                                    <p:cond delay="0"/>
                                  </p:stCondLst>
                                  <p:childTnLst>
                                    <p:animRot by="120000">
                                      <p:cBhvr>
                                        <p:cTn id="36" dur="100" fill="hold">
                                          <p:stCondLst>
                                            <p:cond delay="0"/>
                                          </p:stCondLst>
                                        </p:cTn>
                                        <p:tgtEl>
                                          <p:spTgt spid="3">
                                            <p:txEl>
                                              <p:pRg st="6" end="6"/>
                                            </p:txEl>
                                          </p:spTgt>
                                        </p:tgtEl>
                                        <p:attrNameLst>
                                          <p:attrName>r</p:attrName>
                                        </p:attrNameLst>
                                      </p:cBhvr>
                                    </p:animRot>
                                    <p:animRot by="-240000">
                                      <p:cBhvr>
                                        <p:cTn id="37" dur="200" fill="hold">
                                          <p:stCondLst>
                                            <p:cond delay="200"/>
                                          </p:stCondLst>
                                        </p:cTn>
                                        <p:tgtEl>
                                          <p:spTgt spid="3">
                                            <p:txEl>
                                              <p:pRg st="6" end="6"/>
                                            </p:txEl>
                                          </p:spTgt>
                                        </p:tgtEl>
                                        <p:attrNameLst>
                                          <p:attrName>r</p:attrName>
                                        </p:attrNameLst>
                                      </p:cBhvr>
                                    </p:animRot>
                                    <p:animRot by="240000">
                                      <p:cBhvr>
                                        <p:cTn id="38" dur="200" fill="hold">
                                          <p:stCondLst>
                                            <p:cond delay="400"/>
                                          </p:stCondLst>
                                        </p:cTn>
                                        <p:tgtEl>
                                          <p:spTgt spid="3">
                                            <p:txEl>
                                              <p:pRg st="6" end="6"/>
                                            </p:txEl>
                                          </p:spTgt>
                                        </p:tgtEl>
                                        <p:attrNameLst>
                                          <p:attrName>r</p:attrName>
                                        </p:attrNameLst>
                                      </p:cBhvr>
                                    </p:animRot>
                                    <p:animRot by="-240000">
                                      <p:cBhvr>
                                        <p:cTn id="39" dur="200" fill="hold">
                                          <p:stCondLst>
                                            <p:cond delay="600"/>
                                          </p:stCondLst>
                                        </p:cTn>
                                        <p:tgtEl>
                                          <p:spTgt spid="3">
                                            <p:txEl>
                                              <p:pRg st="6" end="6"/>
                                            </p:txEl>
                                          </p:spTgt>
                                        </p:tgtEl>
                                        <p:attrNameLst>
                                          <p:attrName>r</p:attrName>
                                        </p:attrNameLst>
                                      </p:cBhvr>
                                    </p:animRot>
                                    <p:animRot by="120000">
                                      <p:cBhvr>
                                        <p:cTn id="40" dur="200" fill="hold">
                                          <p:stCondLst>
                                            <p:cond delay="800"/>
                                          </p:stCondLst>
                                        </p:cTn>
                                        <p:tgtEl>
                                          <p:spTgt spid="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1"/>
            <a:ext cx="7772400" cy="1143000"/>
          </a:xfrm>
        </p:spPr>
        <p:txBody>
          <a:bodyPr>
            <a:normAutofit fontScale="90000"/>
          </a:bodyPr>
          <a:lstStyle/>
          <a:p>
            <a:pPr algn="ctr"/>
            <a:r>
              <a:rPr lang="en-US" dirty="0">
                <a:effectLst/>
              </a:rPr>
              <a:t>Drug </a:t>
            </a:r>
            <a:r>
              <a:rPr lang="en-US" dirty="0" smtClean="0">
                <a:effectLst/>
              </a:rPr>
              <a:t>Reported </a:t>
            </a:r>
            <a:r>
              <a:rPr lang="en-US" dirty="0">
                <a:effectLst/>
              </a:rPr>
              <a:t>to </a:t>
            </a:r>
            <a:r>
              <a:rPr lang="en-US" dirty="0" smtClean="0">
                <a:effectLst/>
              </a:rPr>
              <a:t>Have </a:t>
            </a:r>
            <a:r>
              <a:rPr lang="en-US" dirty="0">
                <a:effectLst/>
              </a:rPr>
              <a:t>A</a:t>
            </a:r>
            <a:r>
              <a:rPr lang="en-US" dirty="0" smtClean="0">
                <a:effectLst/>
              </a:rPr>
              <a:t>dverse </a:t>
            </a:r>
            <a:r>
              <a:rPr lang="en-US" dirty="0">
                <a:effectLst/>
              </a:rPr>
              <a:t>P</a:t>
            </a:r>
            <a:r>
              <a:rPr lang="en-US" dirty="0" smtClean="0">
                <a:effectLst/>
              </a:rPr>
              <a:t>renatal </a:t>
            </a:r>
            <a:r>
              <a:rPr lang="en-US" dirty="0">
                <a:effectLst/>
              </a:rPr>
              <a:t>and </a:t>
            </a:r>
            <a:r>
              <a:rPr lang="en-US" dirty="0" smtClean="0">
                <a:effectLst/>
              </a:rPr>
              <a:t>Postnatal </a:t>
            </a:r>
            <a:r>
              <a:rPr lang="en-US" dirty="0" smtClean="0">
                <a:effectLst/>
              </a:rPr>
              <a:t>E</a:t>
            </a:r>
            <a:r>
              <a:rPr lang="en-US" dirty="0" smtClean="0">
                <a:effectLst/>
              </a:rPr>
              <a:t>ffects</a:t>
            </a:r>
            <a:r>
              <a:rPr lang="en-US" dirty="0" smtClean="0"/>
              <a:t/>
            </a:r>
            <a:br>
              <a:rPr lang="en-US" dirty="0" smtClean="0"/>
            </a:br>
            <a:endParaRPr lang="en-US" dirty="0"/>
          </a:p>
        </p:txBody>
      </p:sp>
      <p:sp>
        <p:nvSpPr>
          <p:cNvPr id="3" name="Text Placeholder 2"/>
          <p:cNvSpPr>
            <a:spLocks noGrp="1"/>
          </p:cNvSpPr>
          <p:nvPr>
            <p:ph type="body" idx="1"/>
          </p:nvPr>
        </p:nvSpPr>
        <p:spPr>
          <a:xfrm>
            <a:off x="609600" y="1676400"/>
            <a:ext cx="7772400" cy="4648200"/>
          </a:xfrm>
        </p:spPr>
        <p:txBody>
          <a:bodyPr>
            <a:normAutofit lnSpcReduction="10000"/>
          </a:bodyPr>
          <a:lstStyle/>
          <a:p>
            <a:pPr lvl="0"/>
            <a:r>
              <a:rPr lang="en-US" b="1" dirty="0">
                <a:solidFill>
                  <a:schemeClr val="tx1"/>
                </a:solidFill>
              </a:rPr>
              <a:t>Caffeine and </a:t>
            </a:r>
            <a:r>
              <a:rPr lang="en-US" b="1" dirty="0" smtClean="0">
                <a:solidFill>
                  <a:schemeClr val="tx1"/>
                </a:solidFill>
              </a:rPr>
              <a:t>Nicotine</a:t>
            </a:r>
            <a:r>
              <a:rPr lang="en-US" b="1" dirty="0">
                <a:solidFill>
                  <a:schemeClr val="tx1"/>
                </a:solidFill>
              </a:rPr>
              <a:t>:</a:t>
            </a:r>
            <a:endParaRPr lang="en-US" b="1" dirty="0" smtClean="0">
              <a:solidFill>
                <a:schemeClr val="tx1"/>
              </a:solidFill>
            </a:endParaRPr>
          </a:p>
          <a:p>
            <a:pPr lvl="0"/>
            <a:endParaRPr lang="en-US" b="1" dirty="0">
              <a:solidFill>
                <a:schemeClr val="tx1"/>
              </a:solidFill>
            </a:endParaRPr>
          </a:p>
          <a:p>
            <a:pPr marL="397764" indent="-342900">
              <a:buFont typeface="Arial" pitchFamily="34" charset="0"/>
              <a:buChar char="•"/>
            </a:pPr>
            <a:r>
              <a:rPr lang="en-US" dirty="0" smtClean="0">
                <a:solidFill>
                  <a:schemeClr val="tx1"/>
                </a:solidFill>
              </a:rPr>
              <a:t>Effects- </a:t>
            </a:r>
            <a:r>
              <a:rPr lang="en-US" dirty="0">
                <a:solidFill>
                  <a:schemeClr val="tx1"/>
                </a:solidFill>
              </a:rPr>
              <a:t>Infants exposed to large amounts of caffeine and nicotine have been reported to exhibit withdrawal symptoms.</a:t>
            </a:r>
          </a:p>
          <a:p>
            <a:pPr marL="397764" indent="-342900">
              <a:buFont typeface="Arial" pitchFamily="34" charset="0"/>
              <a:buChar char="•"/>
            </a:pPr>
            <a:r>
              <a:rPr lang="en-US" dirty="0">
                <a:solidFill>
                  <a:schemeClr val="tx1"/>
                </a:solidFill>
              </a:rPr>
              <a:t>Trembling-Hyperirritability</a:t>
            </a:r>
          </a:p>
          <a:p>
            <a:pPr marL="397764" indent="-342900">
              <a:buFont typeface="Arial" pitchFamily="34" charset="0"/>
              <a:buChar char="•"/>
            </a:pPr>
            <a:r>
              <a:rPr lang="en-US" dirty="0">
                <a:solidFill>
                  <a:schemeClr val="tx1"/>
                </a:solidFill>
              </a:rPr>
              <a:t>Trouble coordinating suck and swallow</a:t>
            </a:r>
          </a:p>
          <a:p>
            <a:pPr marL="397764" indent="-342900">
              <a:buFont typeface="Arial" pitchFamily="34" charset="0"/>
              <a:buChar char="•"/>
            </a:pPr>
            <a:r>
              <a:rPr lang="en-US" dirty="0" smtClean="0">
                <a:solidFill>
                  <a:schemeClr val="tx1"/>
                </a:solidFill>
              </a:rPr>
              <a:t>Nicotine-Well </a:t>
            </a:r>
            <a:r>
              <a:rPr lang="en-US" dirty="0">
                <a:solidFill>
                  <a:schemeClr val="tx1"/>
                </a:solidFill>
              </a:rPr>
              <a:t>documented</a:t>
            </a:r>
          </a:p>
          <a:p>
            <a:r>
              <a:rPr lang="en-US" dirty="0" smtClean="0">
                <a:solidFill>
                  <a:schemeClr val="tx1"/>
                </a:solidFill>
              </a:rPr>
              <a:t>		- IUGR</a:t>
            </a:r>
            <a:endParaRPr lang="en-US" dirty="0">
              <a:solidFill>
                <a:schemeClr val="tx1"/>
              </a:solidFill>
            </a:endParaRPr>
          </a:p>
          <a:p>
            <a:r>
              <a:rPr lang="en-US" dirty="0" smtClean="0">
                <a:solidFill>
                  <a:schemeClr val="tx1"/>
                </a:solidFill>
              </a:rPr>
              <a:t>		- Cleft </a:t>
            </a:r>
            <a:r>
              <a:rPr lang="en-US" dirty="0">
                <a:solidFill>
                  <a:schemeClr val="tx1"/>
                </a:solidFill>
              </a:rPr>
              <a:t>lip or palate</a:t>
            </a:r>
          </a:p>
          <a:p>
            <a:r>
              <a:rPr lang="en-US" dirty="0" smtClean="0">
                <a:solidFill>
                  <a:schemeClr val="tx1"/>
                </a:solidFill>
              </a:rPr>
              <a:t>		- Premature </a:t>
            </a:r>
            <a:r>
              <a:rPr lang="en-US" dirty="0">
                <a:solidFill>
                  <a:schemeClr val="tx1"/>
                </a:solidFill>
              </a:rPr>
              <a:t>birth</a:t>
            </a:r>
          </a:p>
          <a:p>
            <a:pPr marL="340614" indent="-285750">
              <a:buFont typeface="Arial" pitchFamily="34" charset="0"/>
              <a:buChar char="•"/>
            </a:pPr>
            <a:r>
              <a:rPr lang="en-US" sz="1400" u="sng" dirty="0">
                <a:hlinkClick r:id="rId2"/>
              </a:rPr>
              <a:t>http://www.marchofdimes.com/westvirginia/news_statehashighestrateofpregnantsmokers11.html</a:t>
            </a:r>
            <a:endParaRPr lang="en-US" sz="1400" dirty="0"/>
          </a:p>
          <a:p>
            <a:r>
              <a:rPr lang="en-US" dirty="0"/>
              <a:t> </a:t>
            </a:r>
          </a:p>
          <a:p>
            <a:endParaRPr lang="en-US" dirty="0"/>
          </a:p>
        </p:txBody>
      </p:sp>
      <p:pic>
        <p:nvPicPr>
          <p:cNvPr id="5122" name="Picture 2" descr="C:\Users\Cartaya\Desktop\smok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7761" y="3215640"/>
            <a:ext cx="163830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Cartaya\Desktop\imagesCARMO5B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6061" y="3215640"/>
            <a:ext cx="1217939" cy="17907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Cartaya\Desktop\ht_cracker_jackd_jef_121115_w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673090"/>
            <a:ext cx="213360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gifs.net/Animation11/Everything_Else/Smoking/Cigar.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42900"/>
            <a:ext cx="8572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9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3" dur="500"/>
                                        <p:tgtEl>
                                          <p:spTgt spid="3">
                                            <p:txEl>
                                              <p:pRg st="3" end="3"/>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6" dur="500"/>
                                        <p:tgtEl>
                                          <p:spTgt spid="3">
                                            <p:txEl>
                                              <p:pRg st="4" end="4"/>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9" dur="500"/>
                                        <p:tgtEl>
                                          <p:spTgt spid="3">
                                            <p:txEl>
                                              <p:pRg st="5" end="5"/>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2" dur="500"/>
                                        <p:tgtEl>
                                          <p:spTgt spid="3">
                                            <p:txEl>
                                              <p:pRg st="6" end="6"/>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5" dur="500"/>
                                        <p:tgtEl>
                                          <p:spTgt spid="3">
                                            <p:txEl>
                                              <p:pRg st="7" end="7"/>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362075"/>
          </a:xfrm>
        </p:spPr>
        <p:txBody>
          <a:bodyPr>
            <a:normAutofit fontScale="90000"/>
          </a:bodyPr>
          <a:lstStyle/>
          <a:p>
            <a:pPr algn="ctr"/>
            <a:r>
              <a:rPr lang="en-US" dirty="0" smtClean="0">
                <a:effectLst/>
              </a:rPr>
              <a:t>Drug </a:t>
            </a:r>
            <a:r>
              <a:rPr lang="en-US" dirty="0" smtClean="0">
                <a:effectLst/>
              </a:rPr>
              <a:t>Reported </a:t>
            </a:r>
            <a:r>
              <a:rPr lang="en-US" dirty="0" smtClean="0">
                <a:effectLst/>
              </a:rPr>
              <a:t>to </a:t>
            </a:r>
            <a:r>
              <a:rPr lang="en-US" dirty="0" smtClean="0">
                <a:effectLst/>
              </a:rPr>
              <a:t>Have </a:t>
            </a:r>
            <a:r>
              <a:rPr lang="en-US" dirty="0">
                <a:effectLst/>
              </a:rPr>
              <a:t>A</a:t>
            </a:r>
            <a:r>
              <a:rPr lang="en-US" dirty="0" smtClean="0">
                <a:effectLst/>
              </a:rPr>
              <a:t>dverse </a:t>
            </a:r>
            <a:r>
              <a:rPr lang="en-US" dirty="0">
                <a:effectLst/>
              </a:rPr>
              <a:t>P</a:t>
            </a:r>
            <a:r>
              <a:rPr lang="en-US" dirty="0" smtClean="0">
                <a:effectLst/>
              </a:rPr>
              <a:t>renatal </a:t>
            </a:r>
            <a:r>
              <a:rPr lang="en-US" dirty="0" smtClean="0">
                <a:effectLst/>
              </a:rPr>
              <a:t>and </a:t>
            </a:r>
            <a:r>
              <a:rPr lang="en-US" dirty="0">
                <a:effectLst/>
              </a:rPr>
              <a:t>P</a:t>
            </a:r>
            <a:r>
              <a:rPr lang="en-US" dirty="0" smtClean="0">
                <a:effectLst/>
              </a:rPr>
              <a:t>ostnatal Effects</a:t>
            </a:r>
            <a:r>
              <a:rPr lang="en-US" dirty="0" smtClean="0"/>
              <a:t/>
            </a:r>
            <a:br>
              <a:rPr lang="en-US" dirty="0" smtClean="0"/>
            </a:br>
            <a:endParaRPr lang="en-US" dirty="0"/>
          </a:p>
        </p:txBody>
      </p:sp>
      <p:sp>
        <p:nvSpPr>
          <p:cNvPr id="3" name="Text Placeholder 2"/>
          <p:cNvSpPr>
            <a:spLocks noGrp="1"/>
          </p:cNvSpPr>
          <p:nvPr>
            <p:ph type="body" idx="1"/>
          </p:nvPr>
        </p:nvSpPr>
        <p:spPr>
          <a:xfrm>
            <a:off x="381000" y="1219200"/>
            <a:ext cx="7772400" cy="4800600"/>
          </a:xfrm>
        </p:spPr>
        <p:txBody>
          <a:bodyPr>
            <a:normAutofit fontScale="32500" lnSpcReduction="20000"/>
          </a:bodyPr>
          <a:lstStyle/>
          <a:p>
            <a:pPr lvl="0"/>
            <a:r>
              <a:rPr lang="en-US" sz="6200" b="1" dirty="0">
                <a:solidFill>
                  <a:schemeClr val="tx1"/>
                </a:solidFill>
                <a:uFill>
                  <a:solidFill>
                    <a:schemeClr val="tx1"/>
                  </a:solidFill>
                </a:uFill>
              </a:rPr>
              <a:t>SSRI- Selective Serotonin reuptake inhibitors. </a:t>
            </a:r>
            <a:r>
              <a:rPr lang="en-US" sz="5000" b="1" dirty="0">
                <a:solidFill>
                  <a:schemeClr val="tx1"/>
                </a:solidFill>
                <a:uFill>
                  <a:solidFill>
                    <a:schemeClr val="tx1"/>
                  </a:solidFill>
                </a:uFill>
              </a:rPr>
              <a:t>(</a:t>
            </a:r>
            <a:r>
              <a:rPr lang="en-US" sz="5000" b="1" dirty="0" err="1">
                <a:solidFill>
                  <a:schemeClr val="tx1"/>
                </a:solidFill>
                <a:uFill>
                  <a:solidFill>
                    <a:schemeClr val="tx1"/>
                  </a:solidFill>
                </a:uFill>
              </a:rPr>
              <a:t>eg</a:t>
            </a:r>
            <a:r>
              <a:rPr lang="en-US" sz="5000" b="1" dirty="0">
                <a:solidFill>
                  <a:schemeClr val="tx1"/>
                </a:solidFill>
                <a:uFill>
                  <a:solidFill>
                    <a:schemeClr val="tx1"/>
                  </a:solidFill>
                </a:uFill>
              </a:rPr>
              <a:t>, fluoxetine [Prozac], paroxetine [Paxil], sertraline [Zoloft], citalopram [</a:t>
            </a:r>
            <a:r>
              <a:rPr lang="en-US" sz="5000" b="1" dirty="0" err="1">
                <a:solidFill>
                  <a:schemeClr val="tx1"/>
                </a:solidFill>
                <a:uFill>
                  <a:solidFill>
                    <a:schemeClr val="tx1"/>
                  </a:solidFill>
                </a:uFill>
              </a:rPr>
              <a:t>Celexa</a:t>
            </a:r>
            <a:r>
              <a:rPr lang="en-US" sz="5000" b="1" dirty="0">
                <a:solidFill>
                  <a:schemeClr val="tx1"/>
                </a:solidFill>
                <a:uFill>
                  <a:solidFill>
                    <a:schemeClr val="tx1"/>
                  </a:solidFill>
                </a:uFill>
              </a:rPr>
              <a:t>], </a:t>
            </a:r>
            <a:r>
              <a:rPr lang="en-US" sz="5000" b="1" dirty="0" err="1">
                <a:solidFill>
                  <a:schemeClr val="tx1"/>
                </a:solidFill>
                <a:uFill>
                  <a:solidFill>
                    <a:schemeClr val="tx1"/>
                  </a:solidFill>
                </a:uFill>
              </a:rPr>
              <a:t>escitalopram</a:t>
            </a:r>
            <a:r>
              <a:rPr lang="en-US" sz="5000" b="1" dirty="0">
                <a:solidFill>
                  <a:schemeClr val="tx1"/>
                </a:solidFill>
                <a:uFill>
                  <a:solidFill>
                    <a:schemeClr val="tx1"/>
                  </a:solidFill>
                </a:uFill>
              </a:rPr>
              <a:t> [Lexapro], and fluvoxamine [</a:t>
            </a:r>
            <a:r>
              <a:rPr lang="en-US" sz="5000" b="1" dirty="0" err="1">
                <a:solidFill>
                  <a:schemeClr val="tx1"/>
                </a:solidFill>
                <a:uFill>
                  <a:solidFill>
                    <a:schemeClr val="tx1"/>
                  </a:solidFill>
                </a:uFill>
              </a:rPr>
              <a:t>Luvox</a:t>
            </a:r>
            <a:r>
              <a:rPr lang="en-US" sz="5000" b="1" dirty="0">
                <a:solidFill>
                  <a:schemeClr val="tx1"/>
                </a:solidFill>
                <a:uFill>
                  <a:solidFill>
                    <a:schemeClr val="tx1"/>
                  </a:solidFill>
                </a:uFill>
              </a:rPr>
              <a:t>]) are now the most frequently used drugs to treat depression both in the general population and in pregnant women. </a:t>
            </a:r>
            <a:endParaRPr lang="en-US" sz="5000" b="1" dirty="0" smtClean="0">
              <a:solidFill>
                <a:schemeClr val="tx1"/>
              </a:solidFill>
              <a:uFill>
                <a:solidFill>
                  <a:schemeClr val="tx1"/>
                </a:solidFill>
              </a:uFill>
            </a:endParaRPr>
          </a:p>
          <a:p>
            <a:pPr lvl="0"/>
            <a:r>
              <a:rPr lang="en-US" sz="5000" dirty="0" smtClean="0">
                <a:solidFill>
                  <a:schemeClr val="tx1"/>
                </a:solidFill>
                <a:uFill>
                  <a:solidFill>
                    <a:schemeClr val="tx1"/>
                  </a:solidFill>
                </a:uFill>
              </a:rPr>
              <a:t>These </a:t>
            </a:r>
            <a:r>
              <a:rPr lang="en-US" sz="5000" dirty="0">
                <a:solidFill>
                  <a:schemeClr val="tx1"/>
                </a:solidFill>
                <a:uFill>
                  <a:solidFill>
                    <a:schemeClr val="tx1"/>
                  </a:solidFill>
                </a:uFill>
              </a:rPr>
              <a:t>are linked third-trimester use of SSRIs in pregnant women to a constellation of neonatal signs:</a:t>
            </a:r>
          </a:p>
          <a:p>
            <a:pPr lvl="1"/>
            <a:r>
              <a:rPr lang="en-US" sz="4800" dirty="0" smtClean="0">
                <a:solidFill>
                  <a:schemeClr val="tx1"/>
                </a:solidFill>
                <a:uFill>
                  <a:solidFill>
                    <a:schemeClr val="tx1"/>
                  </a:solidFill>
                </a:uFill>
              </a:rPr>
              <a:t>- </a:t>
            </a:r>
            <a:r>
              <a:rPr lang="en-US" sz="4800" dirty="0" smtClean="0">
                <a:solidFill>
                  <a:schemeClr val="tx1"/>
                </a:solidFill>
                <a:uFill>
                  <a:solidFill>
                    <a:schemeClr val="tx1"/>
                  </a:solidFill>
                </a:uFill>
              </a:rPr>
              <a:t>crying</a:t>
            </a:r>
            <a:endParaRPr lang="en-US" sz="4800" dirty="0">
              <a:solidFill>
                <a:schemeClr val="tx1"/>
              </a:solidFill>
              <a:uFill>
                <a:solidFill>
                  <a:schemeClr val="tx1"/>
                </a:solidFill>
              </a:uFill>
            </a:endParaRPr>
          </a:p>
          <a:p>
            <a:pPr lvl="1"/>
            <a:r>
              <a:rPr lang="en-US" sz="4800" dirty="0" smtClean="0">
                <a:solidFill>
                  <a:schemeClr val="tx1"/>
                </a:solidFill>
                <a:uFill>
                  <a:solidFill>
                    <a:schemeClr val="tx1"/>
                  </a:solidFill>
                </a:uFill>
              </a:rPr>
              <a:t>- irritability</a:t>
            </a:r>
            <a:endParaRPr lang="en-US" sz="4800" dirty="0">
              <a:solidFill>
                <a:schemeClr val="tx1"/>
              </a:solidFill>
              <a:uFill>
                <a:solidFill>
                  <a:schemeClr val="tx1"/>
                </a:solidFill>
              </a:uFill>
            </a:endParaRPr>
          </a:p>
          <a:p>
            <a:pPr lvl="1"/>
            <a:r>
              <a:rPr lang="en-US" sz="4800" dirty="0" smtClean="0">
                <a:solidFill>
                  <a:schemeClr val="tx1"/>
                </a:solidFill>
                <a:uFill>
                  <a:solidFill>
                    <a:schemeClr val="tx1"/>
                  </a:solidFill>
                </a:uFill>
              </a:rPr>
              <a:t>- jitteriness</a:t>
            </a:r>
            <a:r>
              <a:rPr lang="en-US" sz="4800" dirty="0">
                <a:solidFill>
                  <a:schemeClr val="tx1"/>
                </a:solidFill>
                <a:uFill>
                  <a:solidFill>
                    <a:schemeClr val="tx1"/>
                  </a:solidFill>
                </a:uFill>
              </a:rPr>
              <a:t>, and/or restlessness </a:t>
            </a:r>
          </a:p>
          <a:p>
            <a:pPr lvl="1"/>
            <a:r>
              <a:rPr lang="en-US" sz="4800" dirty="0" smtClean="0">
                <a:solidFill>
                  <a:schemeClr val="tx1"/>
                </a:solidFill>
                <a:uFill>
                  <a:solidFill>
                    <a:schemeClr val="tx1"/>
                  </a:solidFill>
                </a:uFill>
              </a:rPr>
              <a:t>- shivering </a:t>
            </a:r>
            <a:r>
              <a:rPr lang="en-US" sz="4800" dirty="0">
                <a:solidFill>
                  <a:schemeClr val="tx1"/>
                </a:solidFill>
                <a:uFill>
                  <a:solidFill>
                    <a:schemeClr val="tx1"/>
                  </a:solidFill>
                </a:uFill>
              </a:rPr>
              <a:t>fever</a:t>
            </a:r>
          </a:p>
          <a:p>
            <a:pPr lvl="1"/>
            <a:r>
              <a:rPr lang="en-US" sz="4800" dirty="0" smtClean="0">
                <a:solidFill>
                  <a:schemeClr val="tx1"/>
                </a:solidFill>
                <a:uFill>
                  <a:solidFill>
                    <a:schemeClr val="tx1"/>
                  </a:solidFill>
                </a:uFill>
              </a:rPr>
              <a:t>- tremors</a:t>
            </a:r>
            <a:endParaRPr lang="en-US" sz="4800" dirty="0">
              <a:solidFill>
                <a:schemeClr val="tx1"/>
              </a:solidFill>
              <a:uFill>
                <a:solidFill>
                  <a:schemeClr val="tx1"/>
                </a:solidFill>
              </a:uFill>
            </a:endParaRPr>
          </a:p>
          <a:p>
            <a:pPr lvl="1"/>
            <a:r>
              <a:rPr lang="en-US" sz="4800" dirty="0" smtClean="0">
                <a:solidFill>
                  <a:schemeClr val="tx1"/>
                </a:solidFill>
                <a:uFill>
                  <a:solidFill>
                    <a:schemeClr val="tx1"/>
                  </a:solidFill>
                </a:uFill>
              </a:rPr>
              <a:t>- hypertonia </a:t>
            </a:r>
            <a:r>
              <a:rPr lang="en-US" sz="4800" dirty="0">
                <a:solidFill>
                  <a:schemeClr val="tx1"/>
                </a:solidFill>
                <a:uFill>
                  <a:solidFill>
                    <a:schemeClr val="tx1"/>
                  </a:solidFill>
                </a:uFill>
              </a:rPr>
              <a:t>or rigidity </a:t>
            </a:r>
          </a:p>
          <a:p>
            <a:pPr lvl="1"/>
            <a:r>
              <a:rPr lang="en-US" sz="4800" dirty="0" smtClean="0">
                <a:solidFill>
                  <a:schemeClr val="tx1"/>
                </a:solidFill>
                <a:uFill>
                  <a:solidFill>
                    <a:schemeClr val="tx1"/>
                  </a:solidFill>
                </a:uFill>
              </a:rPr>
              <a:t>- tachypnea </a:t>
            </a:r>
            <a:r>
              <a:rPr lang="en-US" sz="4800" dirty="0">
                <a:solidFill>
                  <a:schemeClr val="tx1"/>
                </a:solidFill>
                <a:uFill>
                  <a:solidFill>
                    <a:schemeClr val="tx1"/>
                  </a:solidFill>
                </a:uFill>
              </a:rPr>
              <a:t>or respiratory distress </a:t>
            </a:r>
          </a:p>
          <a:p>
            <a:pPr lvl="1"/>
            <a:r>
              <a:rPr lang="en-US" sz="4800" dirty="0" smtClean="0">
                <a:solidFill>
                  <a:schemeClr val="tx1"/>
                </a:solidFill>
                <a:uFill>
                  <a:solidFill>
                    <a:schemeClr val="tx1"/>
                  </a:solidFill>
                </a:uFill>
              </a:rPr>
              <a:t>- feeding </a:t>
            </a:r>
            <a:r>
              <a:rPr lang="en-US" sz="4800" dirty="0">
                <a:solidFill>
                  <a:schemeClr val="tx1"/>
                </a:solidFill>
                <a:uFill>
                  <a:solidFill>
                    <a:schemeClr val="tx1"/>
                  </a:solidFill>
                </a:uFill>
              </a:rPr>
              <a:t>difficulty</a:t>
            </a:r>
          </a:p>
          <a:p>
            <a:pPr lvl="1"/>
            <a:r>
              <a:rPr lang="en-US" sz="4800" dirty="0" smtClean="0">
                <a:solidFill>
                  <a:schemeClr val="tx1"/>
                </a:solidFill>
                <a:uFill>
                  <a:solidFill>
                    <a:schemeClr val="tx1"/>
                  </a:solidFill>
                </a:uFill>
              </a:rPr>
              <a:t>- sleep </a:t>
            </a:r>
            <a:r>
              <a:rPr lang="en-US" sz="4800" dirty="0">
                <a:solidFill>
                  <a:schemeClr val="tx1"/>
                </a:solidFill>
                <a:uFill>
                  <a:solidFill>
                    <a:schemeClr val="tx1"/>
                  </a:solidFill>
                </a:uFill>
              </a:rPr>
              <a:t>disturbance </a:t>
            </a:r>
          </a:p>
          <a:p>
            <a:pPr lvl="1"/>
            <a:r>
              <a:rPr lang="en-US" sz="4800" dirty="0" smtClean="0">
                <a:solidFill>
                  <a:schemeClr val="tx1"/>
                </a:solidFill>
                <a:uFill>
                  <a:solidFill>
                    <a:schemeClr val="tx1"/>
                  </a:solidFill>
                </a:uFill>
              </a:rPr>
              <a:t>- hypoglycemia </a:t>
            </a:r>
            <a:endParaRPr lang="en-US" sz="4800" dirty="0">
              <a:solidFill>
                <a:schemeClr val="tx1"/>
              </a:solidFill>
              <a:uFill>
                <a:solidFill>
                  <a:schemeClr val="tx1"/>
                </a:solidFill>
              </a:uFill>
            </a:endParaRPr>
          </a:p>
          <a:p>
            <a:pPr lvl="1"/>
            <a:r>
              <a:rPr lang="en-US" sz="4800" dirty="0" smtClean="0">
                <a:solidFill>
                  <a:schemeClr val="tx1"/>
                </a:solidFill>
                <a:uFill>
                  <a:solidFill>
                    <a:schemeClr val="tx1"/>
                  </a:solidFill>
                </a:uFill>
              </a:rPr>
              <a:t>- seizures </a:t>
            </a:r>
            <a:endParaRPr lang="en-US" sz="4800" dirty="0">
              <a:solidFill>
                <a:schemeClr val="tx1"/>
              </a:solidFill>
              <a:uFill>
                <a:solidFill>
                  <a:schemeClr val="tx1"/>
                </a:solidFill>
              </a:uFill>
            </a:endParaRPr>
          </a:p>
          <a:p>
            <a:r>
              <a:rPr lang="en-US" sz="5000" b="1" dirty="0">
                <a:solidFill>
                  <a:schemeClr val="tx1"/>
                </a:solidFill>
                <a:uFill>
                  <a:solidFill>
                    <a:schemeClr val="tx1"/>
                  </a:solidFill>
                </a:uFill>
              </a:rPr>
              <a:t>A recommendation for the lowest effective dose during pregnancy has been made. </a:t>
            </a:r>
          </a:p>
        </p:txBody>
      </p:sp>
      <p:pic>
        <p:nvPicPr>
          <p:cNvPr id="7170" name="Picture 2" descr="C:\Users\Cartaya\Desktop\tumblr_luh7fv5Xw71r0l4eno1_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667000"/>
            <a:ext cx="2507263" cy="25006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5882047"/>
            <a:ext cx="8610599" cy="1015663"/>
          </a:xfrm>
          <a:prstGeom prst="rect">
            <a:avLst/>
          </a:prstGeom>
          <a:noFill/>
        </p:spPr>
        <p:txBody>
          <a:bodyPr wrap="square" rtlCol="0">
            <a:spAutoFit/>
          </a:bodyPr>
          <a:lstStyle/>
          <a:p>
            <a:pPr marL="171450" indent="-171450">
              <a:buFont typeface="Arial" pitchFamily="34" charset="0"/>
              <a:buChar char="•"/>
            </a:pPr>
            <a:r>
              <a:rPr lang="en-GB" sz="1200" b="1" dirty="0" err="1">
                <a:uFill>
                  <a:solidFill>
                    <a:schemeClr val="tx1"/>
                  </a:solidFill>
                </a:uFill>
              </a:rPr>
              <a:t>Hudak</a:t>
            </a:r>
            <a:r>
              <a:rPr lang="en-GB" sz="1200" b="1" dirty="0">
                <a:uFill>
                  <a:solidFill>
                    <a:schemeClr val="tx1"/>
                  </a:solidFill>
                </a:uFill>
              </a:rPr>
              <a:t> M L et al. </a:t>
            </a:r>
            <a:r>
              <a:rPr lang="en-GB" sz="1200" b="1" dirty="0" err="1">
                <a:uFill>
                  <a:solidFill>
                    <a:schemeClr val="tx1"/>
                  </a:solidFill>
                </a:uFill>
              </a:rPr>
              <a:t>Pediatrics</a:t>
            </a:r>
            <a:r>
              <a:rPr lang="en-GB" sz="1200" b="1" dirty="0">
                <a:uFill>
                  <a:solidFill>
                    <a:schemeClr val="tx1"/>
                  </a:solidFill>
                </a:uFill>
              </a:rPr>
              <a:t> 2012;129:e540-e560</a:t>
            </a:r>
            <a:endParaRPr lang="en-US" sz="1200" b="1" dirty="0">
              <a:uFill>
                <a:solidFill>
                  <a:schemeClr val="tx1"/>
                </a:solidFill>
              </a:uFill>
            </a:endParaRPr>
          </a:p>
          <a:p>
            <a:r>
              <a:rPr lang="en-GB" sz="1200" b="1" dirty="0">
                <a:uFill>
                  <a:solidFill>
                    <a:schemeClr val="tx1"/>
                  </a:solidFill>
                </a:uFill>
              </a:rPr>
              <a:t> </a:t>
            </a:r>
            <a:r>
              <a:rPr lang="en-US" sz="1200" b="1" u="sng" dirty="0">
                <a:uFill>
                  <a:solidFill>
                    <a:schemeClr val="tx1"/>
                  </a:solidFill>
                </a:uFill>
                <a:hlinkClick r:id="rId3"/>
              </a:rPr>
              <a:t>http://pediatrics.aappublications.org/content/129/2/e540.full</a:t>
            </a:r>
            <a:endParaRPr lang="en-US" sz="1200" b="1" dirty="0">
              <a:uFill>
                <a:solidFill>
                  <a:schemeClr val="tx1"/>
                </a:solidFill>
              </a:uFill>
            </a:endParaRPr>
          </a:p>
          <a:p>
            <a:r>
              <a:rPr lang="en-US" sz="1200" b="1" dirty="0">
                <a:uFill>
                  <a:solidFill>
                    <a:schemeClr val="tx1"/>
                  </a:solidFill>
                </a:uFill>
              </a:rPr>
              <a:t> </a:t>
            </a:r>
          </a:p>
          <a:p>
            <a:pPr marL="171450" indent="-171450">
              <a:buFont typeface="Arial" pitchFamily="34" charset="0"/>
              <a:buChar char="•"/>
            </a:pPr>
            <a:r>
              <a:rPr lang="en-US" sz="1200" b="1" dirty="0" err="1">
                <a:uFill>
                  <a:solidFill>
                    <a:schemeClr val="tx1"/>
                  </a:solidFill>
                </a:uFill>
              </a:rPr>
              <a:t>Addad</a:t>
            </a:r>
            <a:r>
              <a:rPr lang="en-US" sz="1200" b="1" dirty="0">
                <a:uFill>
                  <a:solidFill>
                    <a:schemeClr val="tx1"/>
                  </a:solidFill>
                </a:uFill>
              </a:rPr>
              <a:t> </a:t>
            </a:r>
            <a:r>
              <a:rPr lang="en-US" sz="1200" b="1" dirty="0" err="1">
                <a:uFill>
                  <a:solidFill>
                    <a:schemeClr val="tx1"/>
                  </a:solidFill>
                </a:uFill>
              </a:rPr>
              <a:t>PM,Pal</a:t>
            </a:r>
            <a:r>
              <a:rPr lang="en-US" sz="1200" b="1" dirty="0">
                <a:uFill>
                  <a:solidFill>
                    <a:schemeClr val="tx1"/>
                  </a:solidFill>
                </a:uFill>
              </a:rPr>
              <a:t> </a:t>
            </a:r>
            <a:r>
              <a:rPr lang="en-US" sz="1200" b="1" dirty="0" err="1">
                <a:uFill>
                  <a:solidFill>
                    <a:schemeClr val="tx1"/>
                  </a:solidFill>
                </a:uFill>
              </a:rPr>
              <a:t>BR,Clarke</a:t>
            </a:r>
            <a:r>
              <a:rPr lang="en-US" sz="1200" b="1" dirty="0">
                <a:uFill>
                  <a:solidFill>
                    <a:schemeClr val="tx1"/>
                  </a:solidFill>
                </a:uFill>
              </a:rPr>
              <a:t> P, </a:t>
            </a:r>
            <a:r>
              <a:rPr lang="en-US" sz="1200" b="1" dirty="0" err="1">
                <a:uFill>
                  <a:solidFill>
                    <a:schemeClr val="tx1"/>
                  </a:solidFill>
                </a:uFill>
              </a:rPr>
              <a:t>Wieck</a:t>
            </a:r>
            <a:r>
              <a:rPr lang="en-US" sz="1200" b="1" dirty="0">
                <a:uFill>
                  <a:solidFill>
                    <a:schemeClr val="tx1"/>
                  </a:solidFill>
                </a:uFill>
              </a:rPr>
              <a:t> A, </a:t>
            </a:r>
            <a:r>
              <a:rPr lang="en-US" sz="1200" b="1" dirty="0" err="1">
                <a:uFill>
                  <a:solidFill>
                    <a:schemeClr val="tx1"/>
                  </a:solidFill>
                </a:uFill>
              </a:rPr>
              <a:t>Sridhiran</a:t>
            </a:r>
            <a:r>
              <a:rPr lang="en-US" sz="1200" b="1" dirty="0">
                <a:uFill>
                  <a:solidFill>
                    <a:schemeClr val="tx1"/>
                  </a:solidFill>
                </a:uFill>
              </a:rPr>
              <a:t> S. Neonatal symptoms following maternal paroxetine treatment: serotonin toxicity or paroxetine discontinuation syndrome? J </a:t>
            </a:r>
            <a:r>
              <a:rPr lang="en-US" sz="1200" b="1" dirty="0" err="1">
                <a:uFill>
                  <a:solidFill>
                    <a:schemeClr val="tx1"/>
                  </a:solidFill>
                </a:uFill>
              </a:rPr>
              <a:t>Psychopharmacol</a:t>
            </a:r>
            <a:r>
              <a:rPr lang="en-US" sz="1200" b="1" dirty="0">
                <a:uFill>
                  <a:solidFill>
                    <a:schemeClr val="tx1"/>
                  </a:solidFill>
                </a:uFill>
              </a:rPr>
              <a:t>. 2005;19(5):554–557</a:t>
            </a:r>
            <a:endParaRPr lang="en-US" sz="1200" b="1" dirty="0">
              <a:uFill>
                <a:solidFill>
                  <a:schemeClr val="tx1"/>
                </a:solidFill>
              </a:uFill>
            </a:endParaRPr>
          </a:p>
        </p:txBody>
      </p:sp>
    </p:spTree>
    <p:extLst>
      <p:ext uri="{BB962C8B-B14F-4D97-AF65-F5344CB8AC3E}">
        <p14:creationId xmlns:p14="http://schemas.microsoft.com/office/powerpoint/2010/main" val="1958275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1"/>
            <a:ext cx="7772400" cy="1066800"/>
          </a:xfrm>
        </p:spPr>
        <p:txBody>
          <a:bodyPr>
            <a:normAutofit fontScale="90000"/>
          </a:bodyPr>
          <a:lstStyle/>
          <a:p>
            <a:pPr algn="ctr"/>
            <a:r>
              <a:rPr lang="en-US" dirty="0" smtClean="0"/>
              <a:t>Drug </a:t>
            </a:r>
            <a:r>
              <a:rPr lang="en-US" dirty="0" smtClean="0"/>
              <a:t>Reported </a:t>
            </a:r>
            <a:r>
              <a:rPr lang="en-US" dirty="0" smtClean="0"/>
              <a:t>to </a:t>
            </a:r>
            <a:r>
              <a:rPr lang="en-US" dirty="0"/>
              <a:t>H</a:t>
            </a:r>
            <a:r>
              <a:rPr lang="en-US" dirty="0" smtClean="0"/>
              <a:t>ave </a:t>
            </a:r>
            <a:r>
              <a:rPr lang="en-US" dirty="0"/>
              <a:t>A</a:t>
            </a:r>
            <a:r>
              <a:rPr lang="en-US" dirty="0" smtClean="0"/>
              <a:t>dverse </a:t>
            </a:r>
            <a:r>
              <a:rPr lang="en-US" dirty="0"/>
              <a:t>P</a:t>
            </a:r>
            <a:r>
              <a:rPr lang="en-US" dirty="0" smtClean="0"/>
              <a:t>renatal </a:t>
            </a:r>
            <a:r>
              <a:rPr lang="en-US" dirty="0" smtClean="0"/>
              <a:t>and P</a:t>
            </a:r>
            <a:r>
              <a:rPr lang="en-US" dirty="0" smtClean="0"/>
              <a:t>ostnatal Effects</a:t>
            </a:r>
            <a:r>
              <a:rPr lang="en-US" dirty="0" smtClean="0"/>
              <a:t/>
            </a:r>
            <a:br>
              <a:rPr lang="en-US" dirty="0" smtClean="0"/>
            </a:br>
            <a:endParaRPr lang="en-US" dirty="0"/>
          </a:p>
        </p:txBody>
      </p:sp>
      <p:sp>
        <p:nvSpPr>
          <p:cNvPr id="3" name="Text Placeholder 2"/>
          <p:cNvSpPr>
            <a:spLocks noGrp="1"/>
          </p:cNvSpPr>
          <p:nvPr>
            <p:ph type="body" idx="1"/>
          </p:nvPr>
        </p:nvSpPr>
        <p:spPr>
          <a:xfrm>
            <a:off x="722313" y="1447801"/>
            <a:ext cx="7772400" cy="5105400"/>
          </a:xfrm>
        </p:spPr>
        <p:txBody>
          <a:bodyPr>
            <a:normAutofit fontScale="92500" lnSpcReduction="10000"/>
          </a:bodyPr>
          <a:lstStyle/>
          <a:p>
            <a:pPr lvl="0"/>
            <a:r>
              <a:rPr lang="en-US" b="1" dirty="0">
                <a:solidFill>
                  <a:schemeClr val="tx1"/>
                </a:solidFill>
              </a:rPr>
              <a:t>Opiate &amp; </a:t>
            </a:r>
            <a:r>
              <a:rPr lang="en-US" b="1" dirty="0" smtClean="0">
                <a:solidFill>
                  <a:schemeClr val="tx1"/>
                </a:solidFill>
              </a:rPr>
              <a:t>Opioids</a:t>
            </a:r>
            <a:r>
              <a:rPr lang="en-US" b="1" dirty="0">
                <a:solidFill>
                  <a:schemeClr val="tx1"/>
                </a:solidFill>
              </a:rPr>
              <a:t>:</a:t>
            </a:r>
            <a:endParaRPr lang="en-US" dirty="0">
              <a:solidFill>
                <a:schemeClr val="tx1"/>
              </a:solidFill>
            </a:endParaRPr>
          </a:p>
          <a:p>
            <a:pPr lvl="1"/>
            <a:r>
              <a:rPr lang="en-US" b="1" dirty="0">
                <a:solidFill>
                  <a:schemeClr val="tx1"/>
                </a:solidFill>
              </a:rPr>
              <a:t>Opiates</a:t>
            </a:r>
            <a:r>
              <a:rPr lang="en-US" dirty="0">
                <a:solidFill>
                  <a:schemeClr val="tx1"/>
                </a:solidFill>
              </a:rPr>
              <a:t> – a natural narcotic alkaloid such as morphine or codeine found in poppies. Hydrocodone is a semi synthetic made from an opiate </a:t>
            </a:r>
            <a:endParaRPr lang="en-US" dirty="0" smtClean="0">
              <a:solidFill>
                <a:schemeClr val="tx1"/>
              </a:solidFill>
            </a:endParaRPr>
          </a:p>
          <a:p>
            <a:pPr lvl="1"/>
            <a:endParaRPr lang="en-US" dirty="0">
              <a:solidFill>
                <a:schemeClr val="tx1"/>
              </a:solidFill>
            </a:endParaRPr>
          </a:p>
          <a:p>
            <a:pPr lvl="1"/>
            <a:endParaRPr lang="en-US" dirty="0" smtClean="0">
              <a:solidFill>
                <a:schemeClr val="tx1"/>
              </a:solidFill>
            </a:endParaRPr>
          </a:p>
          <a:p>
            <a:pPr lvl="1"/>
            <a:endParaRPr lang="en-US" dirty="0">
              <a:solidFill>
                <a:schemeClr val="tx1"/>
              </a:solidFill>
            </a:endParaRPr>
          </a:p>
          <a:p>
            <a:pPr lvl="1"/>
            <a:endParaRPr lang="en-US" dirty="0" smtClean="0">
              <a:solidFill>
                <a:schemeClr val="tx1"/>
              </a:solidFill>
            </a:endParaRPr>
          </a:p>
          <a:p>
            <a:pPr lvl="1"/>
            <a:endParaRPr lang="en-US" dirty="0">
              <a:solidFill>
                <a:schemeClr val="tx1"/>
              </a:solidFill>
            </a:endParaRPr>
          </a:p>
          <a:p>
            <a:r>
              <a:rPr lang="en-US" dirty="0">
                <a:solidFill>
                  <a:schemeClr val="tx1"/>
                </a:solidFill>
              </a:rPr>
              <a:t>		</a:t>
            </a:r>
            <a:endParaRPr lang="en-US" dirty="0" smtClean="0">
              <a:solidFill>
                <a:schemeClr val="tx1"/>
              </a:solidFill>
            </a:endParaRPr>
          </a:p>
          <a:p>
            <a:endParaRPr lang="en-US" b="1" dirty="0" smtClean="0">
              <a:solidFill>
                <a:schemeClr val="tx1"/>
              </a:solidFill>
            </a:endParaRPr>
          </a:p>
          <a:p>
            <a:r>
              <a:rPr lang="en-US" b="1" dirty="0" smtClean="0">
                <a:solidFill>
                  <a:schemeClr val="tx1"/>
                </a:solidFill>
              </a:rPr>
              <a:t>Opioids </a:t>
            </a:r>
            <a:r>
              <a:rPr lang="en-US" dirty="0" smtClean="0">
                <a:solidFill>
                  <a:schemeClr val="tx1"/>
                </a:solidFill>
              </a:rPr>
              <a:t>– is a fully synthetic alkaloid such as Fentanyl. These compounds activate the u opiod receptors sites producing pain relief, sedation and euphoria. The majority of </a:t>
            </a:r>
            <a:r>
              <a:rPr lang="en-US" i="1" dirty="0" smtClean="0">
                <a:solidFill>
                  <a:schemeClr val="tx1"/>
                </a:solidFill>
              </a:rPr>
              <a:t>u </a:t>
            </a:r>
            <a:r>
              <a:rPr lang="en-US" dirty="0" smtClean="0">
                <a:solidFill>
                  <a:schemeClr val="tx1"/>
                </a:solidFill>
              </a:rPr>
              <a:t>receptors are found in the CNS and GI tract. After tolerance is established, the abstinence of opioids generate a exaggerated release of noradrenalin and causes withdrawal symptoms. </a:t>
            </a:r>
          </a:p>
          <a:p>
            <a:endParaRPr lang="en-US" dirty="0"/>
          </a:p>
        </p:txBody>
      </p:sp>
      <p:pic>
        <p:nvPicPr>
          <p:cNvPr id="6146" name="Picture 2" descr="C:\Users\Cartaya\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2475636"/>
            <a:ext cx="1371600" cy="1828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40474" y="2789872"/>
            <a:ext cx="2545725" cy="1200329"/>
          </a:xfrm>
          <a:prstGeom prst="rect">
            <a:avLst/>
          </a:prstGeom>
          <a:noFill/>
          <a:ln>
            <a:noFill/>
          </a:ln>
        </p:spPr>
        <p:txBody>
          <a:bodyPr wrap="square" rtlCol="0">
            <a:spAutoFit/>
          </a:bodyPr>
          <a:lstStyle/>
          <a:p>
            <a:pPr algn="ctr"/>
            <a:r>
              <a:rPr lang="en-US" dirty="0"/>
              <a:t>Medical Effects</a:t>
            </a:r>
            <a:r>
              <a:rPr lang="en-US" dirty="0" smtClean="0"/>
              <a:t>:</a:t>
            </a:r>
          </a:p>
          <a:p>
            <a:pPr algn="ctr"/>
            <a:r>
              <a:rPr lang="en-US" dirty="0"/>
              <a:t>Pain </a:t>
            </a:r>
            <a:r>
              <a:rPr lang="en-US" dirty="0" smtClean="0"/>
              <a:t>relief</a:t>
            </a:r>
          </a:p>
          <a:p>
            <a:pPr algn="ctr"/>
            <a:r>
              <a:rPr lang="en-US" dirty="0"/>
              <a:t>Cough </a:t>
            </a:r>
            <a:r>
              <a:rPr lang="en-US" dirty="0" smtClean="0"/>
              <a:t>suppression</a:t>
            </a:r>
          </a:p>
          <a:p>
            <a:pPr algn="ctr"/>
            <a:r>
              <a:rPr lang="en-US" dirty="0"/>
              <a:t>Reduced gut motility</a:t>
            </a:r>
            <a:endParaRPr lang="en-US" dirty="0" smtClean="0"/>
          </a:p>
        </p:txBody>
      </p:sp>
      <p:sp>
        <p:nvSpPr>
          <p:cNvPr id="5" name="TextBox 4"/>
          <p:cNvSpPr txBox="1"/>
          <p:nvPr/>
        </p:nvSpPr>
        <p:spPr>
          <a:xfrm>
            <a:off x="3861514" y="2789872"/>
            <a:ext cx="2590800" cy="1754326"/>
          </a:xfrm>
          <a:prstGeom prst="rect">
            <a:avLst/>
          </a:prstGeom>
          <a:noFill/>
        </p:spPr>
        <p:txBody>
          <a:bodyPr wrap="square" rtlCol="0">
            <a:spAutoFit/>
          </a:bodyPr>
          <a:lstStyle/>
          <a:p>
            <a:pPr algn="ctr"/>
            <a:r>
              <a:rPr lang="en-US" dirty="0"/>
              <a:t>Secondary </a:t>
            </a:r>
            <a:r>
              <a:rPr lang="en-US" dirty="0" smtClean="0"/>
              <a:t>effects:</a:t>
            </a:r>
            <a:endParaRPr lang="en-US" dirty="0"/>
          </a:p>
          <a:p>
            <a:pPr algn="ctr"/>
            <a:r>
              <a:rPr lang="en-US" dirty="0" smtClean="0"/>
              <a:t>Itching</a:t>
            </a:r>
            <a:endParaRPr lang="en-US" dirty="0"/>
          </a:p>
          <a:p>
            <a:pPr algn="ctr"/>
            <a:r>
              <a:rPr lang="en-US" dirty="0" smtClean="0"/>
              <a:t>Euphoria</a:t>
            </a:r>
            <a:endParaRPr lang="en-US" dirty="0"/>
          </a:p>
          <a:p>
            <a:pPr algn="ctr"/>
            <a:r>
              <a:rPr lang="en-US" dirty="0" smtClean="0"/>
              <a:t>Sedation</a:t>
            </a:r>
            <a:endParaRPr lang="en-US" dirty="0"/>
          </a:p>
          <a:p>
            <a:pPr algn="ctr"/>
            <a:r>
              <a:rPr lang="en-US" dirty="0" smtClean="0"/>
              <a:t>Nausea</a:t>
            </a:r>
            <a:endParaRPr lang="en-US" dirty="0"/>
          </a:p>
          <a:p>
            <a:pPr algn="ctr"/>
            <a:r>
              <a:rPr lang="en-US" dirty="0" smtClean="0"/>
              <a:t>Chest </a:t>
            </a:r>
            <a:r>
              <a:rPr lang="en-US" dirty="0"/>
              <a:t>pain</a:t>
            </a:r>
          </a:p>
        </p:txBody>
      </p:sp>
    </p:spTree>
    <p:extLst>
      <p:ext uri="{BB962C8B-B14F-4D97-AF65-F5344CB8AC3E}">
        <p14:creationId xmlns:p14="http://schemas.microsoft.com/office/powerpoint/2010/main" val="1760862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772400" cy="1362075"/>
          </a:xfrm>
        </p:spPr>
        <p:txBody>
          <a:bodyPr>
            <a:normAutofit fontScale="90000"/>
          </a:bodyPr>
          <a:lstStyle/>
          <a:p>
            <a:pPr algn="ctr"/>
            <a:r>
              <a:rPr lang="en-US" dirty="0" smtClean="0">
                <a:effectLst/>
              </a:rPr>
              <a:t>Drug </a:t>
            </a:r>
            <a:r>
              <a:rPr lang="en-US" dirty="0" smtClean="0">
                <a:effectLst/>
              </a:rPr>
              <a:t>Reported </a:t>
            </a:r>
            <a:r>
              <a:rPr lang="en-US" dirty="0" smtClean="0">
                <a:effectLst/>
              </a:rPr>
              <a:t>to </a:t>
            </a:r>
            <a:r>
              <a:rPr lang="en-US" dirty="0" smtClean="0">
                <a:effectLst/>
              </a:rPr>
              <a:t>Have </a:t>
            </a:r>
            <a:r>
              <a:rPr lang="en-US" dirty="0">
                <a:effectLst/>
              </a:rPr>
              <a:t>A</a:t>
            </a:r>
            <a:r>
              <a:rPr lang="en-US" dirty="0" smtClean="0">
                <a:effectLst/>
              </a:rPr>
              <a:t>dverse </a:t>
            </a:r>
            <a:r>
              <a:rPr lang="en-US" dirty="0">
                <a:effectLst/>
              </a:rPr>
              <a:t>P</a:t>
            </a:r>
            <a:r>
              <a:rPr lang="en-US" dirty="0" smtClean="0">
                <a:effectLst/>
              </a:rPr>
              <a:t>renatal </a:t>
            </a:r>
            <a:r>
              <a:rPr lang="en-US" dirty="0" smtClean="0">
                <a:effectLst/>
              </a:rPr>
              <a:t>and </a:t>
            </a:r>
            <a:r>
              <a:rPr lang="en-US" dirty="0" smtClean="0">
                <a:effectLst/>
              </a:rPr>
              <a:t>Po</a:t>
            </a:r>
            <a:r>
              <a:rPr lang="en-US" dirty="0" smtClean="0">
                <a:effectLst/>
              </a:rPr>
              <a:t>stnatal Effects</a:t>
            </a:r>
            <a:r>
              <a:rPr lang="en-US" dirty="0" smtClean="0"/>
              <a:t/>
            </a:r>
            <a:br>
              <a:rPr lang="en-US" dirty="0" smtClean="0"/>
            </a:br>
            <a:endParaRPr lang="en-US" dirty="0"/>
          </a:p>
        </p:txBody>
      </p:sp>
      <p:sp>
        <p:nvSpPr>
          <p:cNvPr id="3" name="Text Placeholder 2"/>
          <p:cNvSpPr>
            <a:spLocks noGrp="1"/>
          </p:cNvSpPr>
          <p:nvPr>
            <p:ph type="body" idx="1"/>
          </p:nvPr>
        </p:nvSpPr>
        <p:spPr>
          <a:xfrm>
            <a:off x="762000" y="1981200"/>
            <a:ext cx="7772400" cy="4114800"/>
          </a:xfrm>
        </p:spPr>
        <p:txBody>
          <a:bodyPr/>
          <a:lstStyle/>
          <a:p>
            <a:pPr lvl="0"/>
            <a:r>
              <a:rPr lang="en-US" sz="2200" b="1" dirty="0">
                <a:solidFill>
                  <a:schemeClr val="tx1"/>
                </a:solidFill>
              </a:rPr>
              <a:t>Opiate &amp; </a:t>
            </a:r>
            <a:r>
              <a:rPr lang="en-US" sz="2200" b="1" dirty="0" smtClean="0">
                <a:solidFill>
                  <a:schemeClr val="tx1"/>
                </a:solidFill>
              </a:rPr>
              <a:t>Opioids:</a:t>
            </a:r>
          </a:p>
          <a:p>
            <a:r>
              <a:rPr lang="en-US" b="1" dirty="0">
                <a:solidFill>
                  <a:schemeClr val="tx1"/>
                </a:solidFill>
              </a:rPr>
              <a:t> </a:t>
            </a:r>
          </a:p>
          <a:p>
            <a:r>
              <a:rPr lang="en-US" b="1" dirty="0">
                <a:solidFill>
                  <a:schemeClr val="tx1"/>
                </a:solidFill>
              </a:rPr>
              <a:t>			</a:t>
            </a:r>
            <a:endParaRPr lang="en-US" dirty="0"/>
          </a:p>
        </p:txBody>
      </p:sp>
      <p:sp>
        <p:nvSpPr>
          <p:cNvPr id="4" name="TextBox 3"/>
          <p:cNvSpPr txBox="1"/>
          <p:nvPr/>
        </p:nvSpPr>
        <p:spPr>
          <a:xfrm>
            <a:off x="990600" y="2581364"/>
            <a:ext cx="3581400" cy="1754326"/>
          </a:xfrm>
          <a:prstGeom prst="rect">
            <a:avLst/>
          </a:prstGeom>
          <a:noFill/>
        </p:spPr>
        <p:txBody>
          <a:bodyPr wrap="square" rtlCol="0">
            <a:spAutoFit/>
          </a:bodyPr>
          <a:lstStyle/>
          <a:p>
            <a:pPr lvl="0"/>
            <a:r>
              <a:rPr lang="en-US" b="1" dirty="0" smtClean="0"/>
              <a:t>Effects:</a:t>
            </a:r>
          </a:p>
          <a:p>
            <a:pPr marL="285750" indent="-285750">
              <a:buFont typeface="Arial" pitchFamily="34" charset="0"/>
              <a:buChar char="•"/>
            </a:pPr>
            <a:r>
              <a:rPr lang="en-US" dirty="0" smtClean="0"/>
              <a:t>Addiction</a:t>
            </a:r>
          </a:p>
          <a:p>
            <a:pPr marL="285750" indent="-285750">
              <a:buFont typeface="Arial" pitchFamily="34" charset="0"/>
              <a:buChar char="•"/>
            </a:pPr>
            <a:r>
              <a:rPr lang="en-US" dirty="0"/>
              <a:t>Physical &amp; </a:t>
            </a:r>
            <a:r>
              <a:rPr lang="en-US" dirty="0" smtClean="0"/>
              <a:t>Psychological</a:t>
            </a:r>
          </a:p>
          <a:p>
            <a:pPr marL="285750" indent="-285750">
              <a:buFont typeface="Arial" pitchFamily="34" charset="0"/>
              <a:buChar char="•"/>
            </a:pPr>
            <a:r>
              <a:rPr lang="en-US" dirty="0"/>
              <a:t>Occurs when the </a:t>
            </a:r>
            <a:r>
              <a:rPr lang="en-US" dirty="0" smtClean="0"/>
              <a:t>body</a:t>
            </a:r>
            <a:r>
              <a:rPr lang="en-US" dirty="0"/>
              <a:t> depends on the drug </a:t>
            </a:r>
            <a:r>
              <a:rPr lang="en-US" dirty="0" smtClean="0"/>
              <a:t>to maintain homeostasis</a:t>
            </a:r>
          </a:p>
        </p:txBody>
      </p:sp>
      <p:sp>
        <p:nvSpPr>
          <p:cNvPr id="5" name="TextBox 4"/>
          <p:cNvSpPr txBox="1"/>
          <p:nvPr/>
        </p:nvSpPr>
        <p:spPr>
          <a:xfrm>
            <a:off x="4953000" y="2581364"/>
            <a:ext cx="3276600" cy="2031325"/>
          </a:xfrm>
          <a:prstGeom prst="rect">
            <a:avLst/>
          </a:prstGeom>
          <a:noFill/>
        </p:spPr>
        <p:txBody>
          <a:bodyPr wrap="square" rtlCol="0">
            <a:spAutoFit/>
          </a:bodyPr>
          <a:lstStyle/>
          <a:p>
            <a:r>
              <a:rPr lang="en-US" b="1" dirty="0"/>
              <a:t>Withdrawal </a:t>
            </a:r>
            <a:r>
              <a:rPr lang="en-US" b="1" dirty="0" smtClean="0"/>
              <a:t>Symptoms:</a:t>
            </a:r>
            <a:endParaRPr lang="en-US" b="1" dirty="0"/>
          </a:p>
          <a:p>
            <a:pPr marL="285750" indent="-285750">
              <a:buFont typeface="Arial" pitchFamily="34" charset="0"/>
              <a:buChar char="•"/>
            </a:pPr>
            <a:r>
              <a:rPr lang="en-US" dirty="0" smtClean="0"/>
              <a:t>Nausea </a:t>
            </a:r>
            <a:r>
              <a:rPr lang="en-US" dirty="0"/>
              <a:t>and vomiting</a:t>
            </a:r>
          </a:p>
          <a:p>
            <a:pPr marL="285750" indent="-285750">
              <a:buFont typeface="Arial" pitchFamily="34" charset="0"/>
              <a:buChar char="•"/>
            </a:pPr>
            <a:r>
              <a:rPr lang="en-US" dirty="0" smtClean="0"/>
              <a:t>Diarrhea</a:t>
            </a:r>
            <a:endParaRPr lang="en-US" dirty="0"/>
          </a:p>
          <a:p>
            <a:pPr marL="285750" indent="-285750">
              <a:buFont typeface="Arial" pitchFamily="34" charset="0"/>
              <a:buChar char="•"/>
            </a:pPr>
            <a:r>
              <a:rPr lang="en-US" dirty="0" smtClean="0"/>
              <a:t>Dilated </a:t>
            </a:r>
            <a:r>
              <a:rPr lang="en-US" dirty="0"/>
              <a:t>pupils</a:t>
            </a:r>
          </a:p>
          <a:p>
            <a:pPr marL="285750" indent="-285750">
              <a:buFont typeface="Arial" pitchFamily="34" charset="0"/>
              <a:buChar char="•"/>
            </a:pPr>
            <a:r>
              <a:rPr lang="en-US" dirty="0" smtClean="0"/>
              <a:t>Abdominal pain</a:t>
            </a:r>
            <a:r>
              <a:rPr lang="en-US" dirty="0"/>
              <a:t>	</a:t>
            </a:r>
            <a:endParaRPr lang="en-US" dirty="0" smtClean="0"/>
          </a:p>
          <a:p>
            <a:pPr marL="285750" indent="-285750">
              <a:buFont typeface="Arial" pitchFamily="34" charset="0"/>
              <a:buChar char="•"/>
            </a:pPr>
            <a:r>
              <a:rPr lang="en-US" dirty="0" smtClean="0"/>
              <a:t>Extreme </a:t>
            </a:r>
            <a:r>
              <a:rPr lang="en-US" dirty="0"/>
              <a:t>anxiety</a:t>
            </a:r>
          </a:p>
          <a:p>
            <a:pPr marL="285750" indent="-285750">
              <a:buFont typeface="Arial" pitchFamily="34" charset="0"/>
              <a:buChar char="•"/>
            </a:pPr>
            <a:r>
              <a:rPr lang="en-US" dirty="0" smtClean="0"/>
              <a:t>Extreme </a:t>
            </a:r>
            <a:r>
              <a:rPr lang="en-US" dirty="0"/>
              <a:t>drug craving</a:t>
            </a:r>
          </a:p>
        </p:txBody>
      </p:sp>
    </p:spTree>
    <p:extLst>
      <p:ext uri="{BB962C8B-B14F-4D97-AF65-F5344CB8AC3E}">
        <p14:creationId xmlns:p14="http://schemas.microsoft.com/office/powerpoint/2010/main" val="103845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 calcmode="lin" valueType="num">
                                      <p:cBhvr additive="base">
                                        <p:cTn id="2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 calcmode="lin" valueType="num">
                                      <p:cBhvr additive="base">
                                        <p:cTn id="3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 calcmode="lin" valueType="num">
                                      <p:cBhvr additive="base">
                                        <p:cTn id="3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 calcmode="lin" valueType="num">
                                      <p:cBhvr additive="base">
                                        <p:cTn id="4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 calcmode="lin" valueType="num">
                                      <p:cBhvr additive="base">
                                        <p:cTn id="4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5" end="5"/>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additive="base">
                                        <p:cTn id="4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72400" cy="1362075"/>
          </a:xfrm>
        </p:spPr>
        <p:txBody>
          <a:bodyPr>
            <a:normAutofit/>
          </a:bodyPr>
          <a:lstStyle/>
          <a:p>
            <a:r>
              <a:rPr lang="en-US" dirty="0"/>
              <a:t>Screening</a:t>
            </a:r>
            <a:r>
              <a:rPr lang="en-US" dirty="0" smtClean="0"/>
              <a:t/>
            </a:r>
            <a:br>
              <a:rPr lang="en-US" dirty="0" smtClean="0"/>
            </a:br>
            <a:endParaRPr lang="en-US" dirty="0"/>
          </a:p>
        </p:txBody>
      </p:sp>
      <p:pic>
        <p:nvPicPr>
          <p:cNvPr id="9218" name="Picture 2" descr="C:\Users\Cartaya\Desktop\urine-test-lu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1727" y="4381500"/>
            <a:ext cx="1990725"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90600" y="1447800"/>
            <a:ext cx="3124200" cy="1938992"/>
          </a:xfrm>
          <a:prstGeom prst="rect">
            <a:avLst/>
          </a:prstGeom>
          <a:noFill/>
        </p:spPr>
        <p:txBody>
          <a:bodyPr wrap="square" rtlCol="0">
            <a:spAutoFit/>
          </a:bodyPr>
          <a:lstStyle/>
          <a:p>
            <a:r>
              <a:rPr lang="en-US" sz="2000" b="1" dirty="0" smtClean="0"/>
              <a:t>Maternal:</a:t>
            </a:r>
          </a:p>
          <a:p>
            <a:pPr marL="285750" indent="-285750">
              <a:buFont typeface="Arial" pitchFamily="34" charset="0"/>
              <a:buChar char="•"/>
            </a:pPr>
            <a:r>
              <a:rPr lang="en-US" sz="2000" dirty="0"/>
              <a:t>Through maternal </a:t>
            </a:r>
            <a:r>
              <a:rPr lang="en-US" sz="2000" dirty="0" smtClean="0"/>
              <a:t>assessment and </a:t>
            </a:r>
            <a:r>
              <a:rPr lang="en-US" sz="2000" dirty="0"/>
              <a:t>structured </a:t>
            </a:r>
            <a:r>
              <a:rPr lang="en-US" sz="2000" dirty="0" smtClean="0"/>
              <a:t>interview</a:t>
            </a:r>
          </a:p>
          <a:p>
            <a:pPr marL="285750" indent="-285750">
              <a:buFont typeface="Arial" pitchFamily="34" charset="0"/>
              <a:buChar char="•"/>
            </a:pPr>
            <a:r>
              <a:rPr lang="en-US" sz="2000" dirty="0" smtClean="0"/>
              <a:t>Urine</a:t>
            </a:r>
          </a:p>
          <a:p>
            <a:pPr marL="285750" indent="-285750">
              <a:buFont typeface="Arial" pitchFamily="34" charset="0"/>
              <a:buChar char="•"/>
            </a:pPr>
            <a:r>
              <a:rPr lang="en-US" sz="2000" dirty="0" smtClean="0"/>
              <a:t>Hair</a:t>
            </a:r>
          </a:p>
        </p:txBody>
      </p:sp>
      <p:sp>
        <p:nvSpPr>
          <p:cNvPr id="5" name="TextBox 4"/>
          <p:cNvSpPr txBox="1"/>
          <p:nvPr/>
        </p:nvSpPr>
        <p:spPr>
          <a:xfrm>
            <a:off x="4495800" y="1447800"/>
            <a:ext cx="3352800" cy="1938992"/>
          </a:xfrm>
          <a:prstGeom prst="rect">
            <a:avLst/>
          </a:prstGeom>
          <a:noFill/>
        </p:spPr>
        <p:txBody>
          <a:bodyPr wrap="square" rtlCol="0">
            <a:spAutoFit/>
          </a:bodyPr>
          <a:lstStyle/>
          <a:p>
            <a:r>
              <a:rPr lang="en-US" sz="2000" b="1" dirty="0"/>
              <a:t>Neonate:</a:t>
            </a:r>
          </a:p>
          <a:p>
            <a:pPr marL="285750" indent="-285750">
              <a:buFont typeface="Arial" pitchFamily="34" charset="0"/>
              <a:buChar char="•"/>
            </a:pPr>
            <a:r>
              <a:rPr lang="en-US" sz="2000" dirty="0"/>
              <a:t>Urine</a:t>
            </a:r>
          </a:p>
          <a:p>
            <a:pPr marL="285750" indent="-285750">
              <a:buFont typeface="Arial" pitchFamily="34" charset="0"/>
              <a:buChar char="•"/>
            </a:pPr>
            <a:r>
              <a:rPr lang="en-US" sz="2000" dirty="0"/>
              <a:t>Meconium</a:t>
            </a:r>
          </a:p>
          <a:p>
            <a:pPr marL="285750" indent="-285750">
              <a:buFont typeface="Arial" pitchFamily="34" charset="0"/>
              <a:buChar char="•"/>
            </a:pPr>
            <a:r>
              <a:rPr lang="en-US" sz="2000" dirty="0"/>
              <a:t>Hair</a:t>
            </a:r>
          </a:p>
          <a:p>
            <a:pPr marL="285750" indent="-285750">
              <a:buFont typeface="Arial" pitchFamily="34" charset="0"/>
              <a:buChar char="•"/>
            </a:pPr>
            <a:r>
              <a:rPr lang="en-US" sz="2000" dirty="0"/>
              <a:t>Cord blood (under research</a:t>
            </a:r>
            <a:r>
              <a:rPr lang="en-US" sz="2000" dirty="0" smtClean="0"/>
              <a:t>)</a:t>
            </a:r>
            <a:endParaRPr lang="en-US" sz="2000" dirty="0"/>
          </a:p>
        </p:txBody>
      </p:sp>
    </p:spTree>
    <p:extLst>
      <p:ext uri="{BB962C8B-B14F-4D97-AF65-F5344CB8AC3E}">
        <p14:creationId xmlns:p14="http://schemas.microsoft.com/office/powerpoint/2010/main" val="8501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heel(1)">
                                      <p:cBhvr>
                                        <p:cTn id="10" dur="2000"/>
                                        <p:tgtEl>
                                          <p:spTgt spid="4">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heel(1)">
                                      <p:cBhvr>
                                        <p:cTn id="13" dur="2000"/>
                                        <p:tgtEl>
                                          <p:spTgt spid="4">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heel(1)">
                                      <p:cBhvr>
                                        <p:cTn id="16" dur="20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wheel(1)">
                                      <p:cBhvr>
                                        <p:cTn id="21" dur="2000"/>
                                        <p:tgtEl>
                                          <p:spTgt spid="5">
                                            <p:txEl>
                                              <p:pRg st="0" end="0"/>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wheel(1)">
                                      <p:cBhvr>
                                        <p:cTn id="24" dur="2000"/>
                                        <p:tgtEl>
                                          <p:spTgt spid="5">
                                            <p:txEl>
                                              <p:pRg st="1" end="1"/>
                                            </p:txEl>
                                          </p:spTgt>
                                        </p:tgtEl>
                                      </p:cBhvr>
                                    </p:animEffect>
                                  </p:childTnLst>
                                </p:cTn>
                              </p:par>
                              <p:par>
                                <p:cTn id="25" presetID="21" presetClass="entr" presetSubtype="1" fill="hold"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heel(1)">
                                      <p:cBhvr>
                                        <p:cTn id="27" dur="2000"/>
                                        <p:tgtEl>
                                          <p:spTgt spid="5">
                                            <p:txEl>
                                              <p:pRg st="2" end="2"/>
                                            </p:txEl>
                                          </p:spTgt>
                                        </p:tgtEl>
                                      </p:cBhvr>
                                    </p:animEffect>
                                  </p:childTnLst>
                                </p:cTn>
                              </p:par>
                              <p:par>
                                <p:cTn id="28" presetID="21" presetClass="entr" presetSubtype="1" fill="hold" nodeType="with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wheel(1)">
                                      <p:cBhvr>
                                        <p:cTn id="30" dur="2000"/>
                                        <p:tgtEl>
                                          <p:spTgt spid="5">
                                            <p:txEl>
                                              <p:pRg st="3" end="3"/>
                                            </p:txEl>
                                          </p:spTgt>
                                        </p:tgtEl>
                                      </p:cBhvr>
                                    </p:animEffect>
                                  </p:childTnLst>
                                </p:cTn>
                              </p:par>
                              <p:par>
                                <p:cTn id="31" presetID="21" presetClass="entr" presetSubtype="1" fill="hold" nodeType="with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wheel(1)">
                                      <p:cBhvr>
                                        <p:cTn id="33"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772400" cy="1362075"/>
          </a:xfrm>
        </p:spPr>
        <p:txBody>
          <a:bodyPr>
            <a:normAutofit/>
          </a:bodyPr>
          <a:lstStyle/>
          <a:p>
            <a:r>
              <a:rPr lang="en-US" dirty="0"/>
              <a:t>Treatment of </a:t>
            </a:r>
            <a:r>
              <a:rPr lang="en-US" dirty="0"/>
              <a:t>A</a:t>
            </a:r>
            <a:r>
              <a:rPr lang="en-US" dirty="0" smtClean="0"/>
              <a:t>ddicted </a:t>
            </a:r>
            <a:r>
              <a:rPr lang="en-US" dirty="0"/>
              <a:t>M</a:t>
            </a:r>
            <a:r>
              <a:rPr lang="en-US" dirty="0" smtClean="0"/>
              <a:t>others</a:t>
            </a:r>
            <a:r>
              <a:rPr lang="en-US" dirty="0" smtClean="0"/>
              <a:t/>
            </a:r>
            <a:br>
              <a:rPr lang="en-US" dirty="0" smtClean="0"/>
            </a:br>
            <a:endParaRPr lang="en-US" dirty="0"/>
          </a:p>
        </p:txBody>
      </p:sp>
      <p:sp>
        <p:nvSpPr>
          <p:cNvPr id="3" name="Text Placeholder 2"/>
          <p:cNvSpPr>
            <a:spLocks noGrp="1"/>
          </p:cNvSpPr>
          <p:nvPr>
            <p:ph type="body" idx="1"/>
          </p:nvPr>
        </p:nvSpPr>
        <p:spPr>
          <a:xfrm>
            <a:off x="381000" y="1524000"/>
            <a:ext cx="8458200" cy="2209800"/>
          </a:xfrm>
        </p:spPr>
        <p:txBody>
          <a:bodyPr>
            <a:normAutofit/>
          </a:bodyPr>
          <a:lstStyle/>
          <a:p>
            <a:pPr marL="397764" indent="-342900">
              <a:buFont typeface="Arial" pitchFamily="34" charset="0"/>
              <a:buChar char="•"/>
            </a:pPr>
            <a:r>
              <a:rPr lang="en-US" b="1" dirty="0" smtClean="0">
                <a:solidFill>
                  <a:schemeClr val="tx1"/>
                </a:solidFill>
              </a:rPr>
              <a:t>Methadone-synthetic </a:t>
            </a:r>
            <a:r>
              <a:rPr lang="en-US" b="1" dirty="0">
                <a:solidFill>
                  <a:schemeClr val="tx1"/>
                </a:solidFill>
              </a:rPr>
              <a:t>opioid</a:t>
            </a:r>
          </a:p>
          <a:p>
            <a:pPr marL="397764" lvl="0" indent="-342900">
              <a:buFont typeface="Arial" pitchFamily="34" charset="0"/>
              <a:buChar char="•"/>
            </a:pPr>
            <a:r>
              <a:rPr lang="en-US" b="1" dirty="0">
                <a:solidFill>
                  <a:schemeClr val="tx1"/>
                </a:solidFill>
              </a:rPr>
              <a:t>Powerful analgesic with long half life and used for </a:t>
            </a:r>
            <a:r>
              <a:rPr lang="en-US" b="1" dirty="0" err="1">
                <a:solidFill>
                  <a:schemeClr val="tx1"/>
                </a:solidFill>
              </a:rPr>
              <a:t>antiopioid</a:t>
            </a:r>
            <a:r>
              <a:rPr lang="en-US" b="1" dirty="0">
                <a:solidFill>
                  <a:schemeClr val="tx1"/>
                </a:solidFill>
              </a:rPr>
              <a:t> dependence and management of chronic pain</a:t>
            </a:r>
          </a:p>
          <a:p>
            <a:pPr marL="397764" lvl="0" indent="-342900">
              <a:buFont typeface="Arial" pitchFamily="34" charset="0"/>
              <a:buChar char="•"/>
            </a:pPr>
            <a:r>
              <a:rPr lang="en-US" b="1" dirty="0">
                <a:solidFill>
                  <a:schemeClr val="tx1"/>
                </a:solidFill>
              </a:rPr>
              <a:t>Completely fills </a:t>
            </a:r>
            <a:r>
              <a:rPr lang="en-US" b="1" dirty="0" smtClean="0">
                <a:solidFill>
                  <a:schemeClr val="tx1"/>
                </a:solidFill>
              </a:rPr>
              <a:t>U-receptors</a:t>
            </a:r>
            <a:endParaRPr lang="en-US" b="1" dirty="0">
              <a:solidFill>
                <a:schemeClr val="tx1"/>
              </a:solidFill>
            </a:endParaRPr>
          </a:p>
          <a:p>
            <a:pPr marL="397764" lvl="0" indent="-342900">
              <a:buFont typeface="Arial" pitchFamily="34" charset="0"/>
              <a:buChar char="•"/>
            </a:pPr>
            <a:r>
              <a:rPr lang="en-US" b="1" dirty="0">
                <a:solidFill>
                  <a:schemeClr val="tx1"/>
                </a:solidFill>
              </a:rPr>
              <a:t>Does not give euphoria effect in large </a:t>
            </a:r>
            <a:r>
              <a:rPr lang="en-US" b="1" dirty="0" smtClean="0">
                <a:solidFill>
                  <a:schemeClr val="tx1"/>
                </a:solidFill>
              </a:rPr>
              <a:t>amounts</a:t>
            </a:r>
            <a:endParaRPr lang="en-US" b="1" dirty="0">
              <a:solidFill>
                <a:schemeClr val="tx1"/>
              </a:solidFill>
            </a:endParaRPr>
          </a:p>
        </p:txBody>
      </p:sp>
      <p:pic>
        <p:nvPicPr>
          <p:cNvPr id="10242" name="Picture 2" descr="C:\Users\Cartaya\Desktop\imagesCA0EK7H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962400"/>
            <a:ext cx="1771650" cy="258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16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763000" cy="1399032"/>
          </a:xfrm>
        </p:spPr>
        <p:txBody>
          <a:bodyPr/>
          <a:lstStyle/>
          <a:p>
            <a:pPr algn="ctr"/>
            <a:r>
              <a:rPr lang="en-US" b="1" dirty="0"/>
              <a:t>Care of Drug </a:t>
            </a:r>
            <a:r>
              <a:rPr lang="en-US" b="1" dirty="0" smtClean="0"/>
              <a:t>Exposed Neonate</a:t>
            </a:r>
            <a:endParaRPr lang="en-US" dirty="0"/>
          </a:p>
        </p:txBody>
      </p:sp>
      <p:pic>
        <p:nvPicPr>
          <p:cNvPr id="4" name="jitterybaby.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524000" y="1882775"/>
            <a:ext cx="6096000" cy="4572000"/>
          </a:xfrm>
        </p:spPr>
      </p:pic>
    </p:spTree>
    <p:extLst>
      <p:ext uri="{BB962C8B-B14F-4D97-AF65-F5344CB8AC3E}">
        <p14:creationId xmlns:p14="http://schemas.microsoft.com/office/powerpoint/2010/main" val="260751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video>
              <p:cMediaNode vol="100000">
                <p:cTn id="13" fill="hold" display="0">
                  <p:stCondLst>
                    <p:cond delay="indefinite"/>
                  </p:stCondLst>
                </p:cTn>
                <p:tgtEl>
                  <p:spTgt spid="4"/>
                </p:tgtEl>
              </p:cMediaNode>
            </p:video>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772400" cy="1362075"/>
          </a:xfrm>
        </p:spPr>
        <p:txBody>
          <a:bodyPr>
            <a:normAutofit/>
          </a:bodyPr>
          <a:lstStyle/>
          <a:p>
            <a:r>
              <a:rPr lang="en-US" dirty="0"/>
              <a:t>Treatment of </a:t>
            </a:r>
            <a:r>
              <a:rPr lang="en-US" dirty="0" smtClean="0"/>
              <a:t>Addicted </a:t>
            </a:r>
            <a:r>
              <a:rPr lang="en-US" dirty="0"/>
              <a:t>M</a:t>
            </a:r>
            <a:r>
              <a:rPr lang="en-US" dirty="0" smtClean="0"/>
              <a:t>others</a:t>
            </a:r>
            <a:r>
              <a:rPr lang="en-US" dirty="0"/>
              <a:t/>
            </a:r>
            <a:br>
              <a:rPr lang="en-US" dirty="0"/>
            </a:br>
            <a:endParaRPr lang="en-US" dirty="0"/>
          </a:p>
        </p:txBody>
      </p:sp>
      <p:sp>
        <p:nvSpPr>
          <p:cNvPr id="3" name="Text Placeholder 2"/>
          <p:cNvSpPr>
            <a:spLocks noGrp="1"/>
          </p:cNvSpPr>
          <p:nvPr>
            <p:ph type="body" idx="1"/>
          </p:nvPr>
        </p:nvSpPr>
        <p:spPr>
          <a:xfrm>
            <a:off x="609600" y="1752600"/>
            <a:ext cx="7772400" cy="4267199"/>
          </a:xfrm>
        </p:spPr>
        <p:txBody>
          <a:bodyPr>
            <a:normAutofit lnSpcReduction="10000"/>
          </a:bodyPr>
          <a:lstStyle/>
          <a:p>
            <a:r>
              <a:rPr lang="en-US" b="1" dirty="0">
                <a:solidFill>
                  <a:schemeClr val="tx1"/>
                </a:solidFill>
              </a:rPr>
              <a:t>Methadone Treatment </a:t>
            </a:r>
            <a:r>
              <a:rPr lang="en-US" b="1" dirty="0" smtClean="0">
                <a:solidFill>
                  <a:schemeClr val="tx1"/>
                </a:solidFill>
              </a:rPr>
              <a:t>- 30 </a:t>
            </a:r>
            <a:r>
              <a:rPr lang="en-US" b="1" dirty="0">
                <a:solidFill>
                  <a:schemeClr val="tx1"/>
                </a:solidFill>
              </a:rPr>
              <a:t>years </a:t>
            </a:r>
            <a:r>
              <a:rPr lang="en-US" b="1" dirty="0" smtClean="0">
                <a:solidFill>
                  <a:schemeClr val="tx1"/>
                </a:solidFill>
              </a:rPr>
              <a:t>experience</a:t>
            </a:r>
          </a:p>
          <a:p>
            <a:endParaRPr lang="en-US" b="1" dirty="0">
              <a:solidFill>
                <a:schemeClr val="tx1"/>
              </a:solidFill>
            </a:endParaRPr>
          </a:p>
          <a:p>
            <a:r>
              <a:rPr lang="en-US" b="1" dirty="0" smtClean="0">
                <a:solidFill>
                  <a:schemeClr val="tx1"/>
                </a:solidFill>
              </a:rPr>
              <a:t>Advantages </a:t>
            </a:r>
            <a:endParaRPr lang="en-US" b="1" dirty="0">
              <a:solidFill>
                <a:schemeClr val="tx1"/>
              </a:solidFill>
            </a:endParaRPr>
          </a:p>
          <a:p>
            <a:pPr marL="342900" indent="-342900">
              <a:buFont typeface="Arial" pitchFamily="34" charset="0"/>
              <a:buChar char="•"/>
            </a:pPr>
            <a:r>
              <a:rPr lang="en-US" b="1" dirty="0" smtClean="0">
                <a:solidFill>
                  <a:schemeClr val="tx1"/>
                </a:solidFill>
              </a:rPr>
              <a:t>Oral </a:t>
            </a:r>
            <a:r>
              <a:rPr lang="en-US" b="1" dirty="0">
                <a:solidFill>
                  <a:schemeClr val="tx1"/>
                </a:solidFill>
              </a:rPr>
              <a:t>administration </a:t>
            </a:r>
          </a:p>
          <a:p>
            <a:pPr marL="342900" indent="-342900">
              <a:buFont typeface="Arial" pitchFamily="34" charset="0"/>
              <a:buChar char="•"/>
            </a:pPr>
            <a:r>
              <a:rPr lang="en-US" b="1" dirty="0" smtClean="0">
                <a:solidFill>
                  <a:schemeClr val="tx1"/>
                </a:solidFill>
              </a:rPr>
              <a:t>Known </a:t>
            </a:r>
            <a:r>
              <a:rPr lang="en-US" b="1" dirty="0">
                <a:solidFill>
                  <a:schemeClr val="tx1"/>
                </a:solidFill>
              </a:rPr>
              <a:t>dose and purity </a:t>
            </a:r>
          </a:p>
          <a:p>
            <a:pPr marL="342900" indent="-342900">
              <a:buFont typeface="Arial" pitchFamily="34" charset="0"/>
              <a:buChar char="•"/>
            </a:pPr>
            <a:r>
              <a:rPr lang="en-US" b="1" dirty="0" smtClean="0">
                <a:solidFill>
                  <a:schemeClr val="tx1"/>
                </a:solidFill>
              </a:rPr>
              <a:t>Safe </a:t>
            </a:r>
            <a:r>
              <a:rPr lang="en-US" b="1" dirty="0">
                <a:solidFill>
                  <a:schemeClr val="tx1"/>
                </a:solidFill>
              </a:rPr>
              <a:t>and steady availability </a:t>
            </a:r>
          </a:p>
          <a:p>
            <a:pPr marL="342900" indent="-342900">
              <a:buFont typeface="Arial" pitchFamily="34" charset="0"/>
              <a:buChar char="•"/>
            </a:pPr>
            <a:r>
              <a:rPr lang="en-US" b="1" dirty="0" smtClean="0">
                <a:solidFill>
                  <a:schemeClr val="tx1"/>
                </a:solidFill>
              </a:rPr>
              <a:t>Not </a:t>
            </a:r>
            <a:r>
              <a:rPr lang="en-US" b="1" dirty="0">
                <a:solidFill>
                  <a:schemeClr val="tx1"/>
                </a:solidFill>
              </a:rPr>
              <a:t>associated with birth defects</a:t>
            </a:r>
          </a:p>
          <a:p>
            <a:pPr marL="342900" indent="-342900">
              <a:buFont typeface="Arial" pitchFamily="34" charset="0"/>
              <a:buChar char="•"/>
            </a:pPr>
            <a:r>
              <a:rPr lang="en-US" b="1" dirty="0" smtClean="0">
                <a:solidFill>
                  <a:schemeClr val="tx1"/>
                </a:solidFill>
              </a:rPr>
              <a:t>No </a:t>
            </a:r>
            <a:r>
              <a:rPr lang="en-US" b="1" dirty="0">
                <a:solidFill>
                  <a:schemeClr val="tx1"/>
                </a:solidFill>
              </a:rPr>
              <a:t>association with preterm birth</a:t>
            </a:r>
          </a:p>
          <a:p>
            <a:pPr marL="342900" indent="-342900">
              <a:buFont typeface="Arial" pitchFamily="34" charset="0"/>
              <a:buChar char="•"/>
            </a:pPr>
            <a:r>
              <a:rPr lang="en-US" b="1" dirty="0" smtClean="0">
                <a:solidFill>
                  <a:schemeClr val="tx1"/>
                </a:solidFill>
              </a:rPr>
              <a:t>It </a:t>
            </a:r>
            <a:r>
              <a:rPr lang="en-US" b="1" dirty="0">
                <a:solidFill>
                  <a:schemeClr val="tx1"/>
                </a:solidFill>
              </a:rPr>
              <a:t>improves compliance with prenatal care</a:t>
            </a:r>
          </a:p>
          <a:p>
            <a:pPr marL="342900" indent="-342900">
              <a:buFont typeface="Arial" pitchFamily="34" charset="0"/>
              <a:buChar char="•"/>
            </a:pPr>
            <a:r>
              <a:rPr lang="en-US" b="1" dirty="0" smtClean="0">
                <a:solidFill>
                  <a:schemeClr val="tx1"/>
                </a:solidFill>
              </a:rPr>
              <a:t>Methadone </a:t>
            </a:r>
            <a:r>
              <a:rPr lang="en-US" b="1" dirty="0">
                <a:solidFill>
                  <a:schemeClr val="tx1"/>
                </a:solidFill>
              </a:rPr>
              <a:t>treatment weight against harmful social factor </a:t>
            </a:r>
            <a:r>
              <a:rPr lang="en-US" b="1" dirty="0" smtClean="0">
                <a:solidFill>
                  <a:schemeClr val="tx1"/>
                </a:solidFill>
              </a:rPr>
              <a:t>- </a:t>
            </a:r>
            <a:r>
              <a:rPr lang="en-US" b="1" dirty="0" smtClean="0">
                <a:solidFill>
                  <a:schemeClr val="tx1"/>
                </a:solidFill>
              </a:rPr>
              <a:t>minimizes </a:t>
            </a:r>
            <a:r>
              <a:rPr lang="en-US" b="1" dirty="0">
                <a:solidFill>
                  <a:schemeClr val="tx1"/>
                </a:solidFill>
              </a:rPr>
              <a:t>illicit drug use, behavior associated with, and illegal activities</a:t>
            </a:r>
          </a:p>
        </p:txBody>
      </p:sp>
    </p:spTree>
    <p:extLst>
      <p:ext uri="{BB962C8B-B14F-4D97-AF65-F5344CB8AC3E}">
        <p14:creationId xmlns:p14="http://schemas.microsoft.com/office/powerpoint/2010/main" val="4479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3">
                                            <p:txEl>
                                              <p:pRg st="4" end="4"/>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3">
                                            <p:txEl>
                                              <p:pRg st="5" end="5"/>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p:cTn id="3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4" dur="500"/>
                                        <p:tgtEl>
                                          <p:spTgt spid="3">
                                            <p:txEl>
                                              <p:pRg st="6" end="6"/>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p:cTn id="37"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9" dur="500"/>
                                        <p:tgtEl>
                                          <p:spTgt spid="3">
                                            <p:txEl>
                                              <p:pRg st="7" end="7"/>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calcmode="lin" valueType="num">
                                      <p:cBhvr>
                                        <p:cTn id="42"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4" dur="500"/>
                                        <p:tgtEl>
                                          <p:spTgt spid="3">
                                            <p:txEl>
                                              <p:pRg st="8" end="8"/>
                                            </p:txEl>
                                          </p:spTgt>
                                        </p:tgtEl>
                                      </p:cBhvr>
                                    </p:animEffect>
                                  </p:childTnLst>
                                </p:cTn>
                              </p:par>
                              <p:par>
                                <p:cTn id="45" presetID="53" presetClass="entr" presetSubtype="16"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p:cTn id="47"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4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772400" cy="1362075"/>
          </a:xfrm>
        </p:spPr>
        <p:txBody>
          <a:bodyPr/>
          <a:lstStyle/>
          <a:p>
            <a:r>
              <a:rPr lang="en-US" dirty="0" smtClean="0"/>
              <a:t>Treatment of </a:t>
            </a:r>
            <a:r>
              <a:rPr lang="en-US" dirty="0" smtClean="0"/>
              <a:t>Addicted </a:t>
            </a:r>
            <a:r>
              <a:rPr lang="en-US" dirty="0"/>
              <a:t>M</a:t>
            </a:r>
            <a:r>
              <a:rPr lang="en-US" dirty="0" smtClean="0"/>
              <a:t>others</a:t>
            </a:r>
            <a:endParaRPr lang="en-US" dirty="0"/>
          </a:p>
        </p:txBody>
      </p:sp>
      <p:sp>
        <p:nvSpPr>
          <p:cNvPr id="3" name="Text Placeholder 2"/>
          <p:cNvSpPr>
            <a:spLocks noGrp="1"/>
          </p:cNvSpPr>
          <p:nvPr>
            <p:ph type="body" idx="1"/>
          </p:nvPr>
        </p:nvSpPr>
        <p:spPr>
          <a:xfrm>
            <a:off x="533400" y="1828800"/>
            <a:ext cx="7772400" cy="1828800"/>
          </a:xfrm>
        </p:spPr>
        <p:txBody>
          <a:bodyPr/>
          <a:lstStyle/>
          <a:p>
            <a:r>
              <a:rPr lang="en-US" b="1" dirty="0">
                <a:solidFill>
                  <a:schemeClr val="tx1"/>
                </a:solidFill>
              </a:rPr>
              <a:t>M</a:t>
            </a:r>
            <a:r>
              <a:rPr lang="en-US" b="1" dirty="0" smtClean="0">
                <a:solidFill>
                  <a:schemeClr val="tx1"/>
                </a:solidFill>
              </a:rPr>
              <a:t>ethadone Treatment</a:t>
            </a:r>
            <a:r>
              <a:rPr lang="en-US" dirty="0"/>
              <a:t> </a:t>
            </a:r>
            <a:endParaRPr lang="en-US" dirty="0" smtClean="0"/>
          </a:p>
          <a:p>
            <a:endParaRPr lang="en-US" dirty="0"/>
          </a:p>
          <a:p>
            <a:r>
              <a:rPr lang="en-US" sz="2200" b="1" dirty="0" smtClean="0">
                <a:solidFill>
                  <a:schemeClr val="tx1"/>
                </a:solidFill>
              </a:rPr>
              <a:t>Disadvantages</a:t>
            </a:r>
            <a:r>
              <a:rPr lang="en-US" sz="2200" b="1" dirty="0">
                <a:solidFill>
                  <a:schemeClr val="tx1"/>
                </a:solidFill>
              </a:rPr>
              <a:t>:</a:t>
            </a:r>
            <a:endParaRPr lang="en-US" sz="2200" b="1" dirty="0">
              <a:solidFill>
                <a:schemeClr val="tx1"/>
              </a:solidFill>
            </a:endParaRPr>
          </a:p>
          <a:p>
            <a:pPr marL="342900" indent="-342900">
              <a:buFont typeface="Arial" pitchFamily="34" charset="0"/>
              <a:buChar char="•"/>
            </a:pPr>
            <a:r>
              <a:rPr lang="en-US" b="1" dirty="0" smtClean="0">
                <a:solidFill>
                  <a:schemeClr val="tx1"/>
                </a:solidFill>
              </a:rPr>
              <a:t>Neonatal </a:t>
            </a:r>
            <a:r>
              <a:rPr lang="en-US" b="1" dirty="0">
                <a:solidFill>
                  <a:schemeClr val="tx1"/>
                </a:solidFill>
              </a:rPr>
              <a:t>abstinence syndrome</a:t>
            </a:r>
          </a:p>
          <a:p>
            <a:endParaRPr lang="en-US" dirty="0"/>
          </a:p>
        </p:txBody>
      </p:sp>
    </p:spTree>
    <p:extLst>
      <p:ext uri="{BB962C8B-B14F-4D97-AF65-F5344CB8AC3E}">
        <p14:creationId xmlns:p14="http://schemas.microsoft.com/office/powerpoint/2010/main" val="158538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anim calcmode="lin" valueType="num">
                                      <p:cBhvr>
                                        <p:cTn id="13"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2" end="2"/>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anim calcmode="lin" valueType="num">
                                      <p:cBhvr>
                                        <p:cTn id="18"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772400" cy="1362075"/>
          </a:xfrm>
        </p:spPr>
        <p:txBody>
          <a:bodyPr/>
          <a:lstStyle/>
          <a:p>
            <a:r>
              <a:rPr lang="en-US" dirty="0" smtClean="0"/>
              <a:t>Treatment of </a:t>
            </a:r>
            <a:r>
              <a:rPr lang="en-US" dirty="0"/>
              <a:t>A</a:t>
            </a:r>
            <a:r>
              <a:rPr lang="en-US" dirty="0" smtClean="0"/>
              <a:t>ddicted </a:t>
            </a:r>
            <a:r>
              <a:rPr lang="en-US" dirty="0"/>
              <a:t>M</a:t>
            </a:r>
            <a:r>
              <a:rPr lang="en-US" dirty="0" smtClean="0"/>
              <a:t>others</a:t>
            </a:r>
            <a:endParaRPr lang="en-US" dirty="0"/>
          </a:p>
        </p:txBody>
      </p:sp>
      <p:sp>
        <p:nvSpPr>
          <p:cNvPr id="3" name="Text Placeholder 2"/>
          <p:cNvSpPr>
            <a:spLocks noGrp="1"/>
          </p:cNvSpPr>
          <p:nvPr>
            <p:ph type="body" idx="1"/>
          </p:nvPr>
        </p:nvSpPr>
        <p:spPr>
          <a:xfrm>
            <a:off x="609600" y="1828800"/>
            <a:ext cx="7772400" cy="2367700"/>
          </a:xfrm>
        </p:spPr>
        <p:txBody>
          <a:bodyPr>
            <a:normAutofit/>
          </a:bodyPr>
          <a:lstStyle/>
          <a:p>
            <a:r>
              <a:rPr lang="en-US" sz="2200" b="1" dirty="0">
                <a:solidFill>
                  <a:schemeClr val="tx1"/>
                </a:solidFill>
              </a:rPr>
              <a:t>Buprenorphine (</a:t>
            </a:r>
            <a:r>
              <a:rPr lang="en-US" sz="2200" b="1" dirty="0" err="1">
                <a:solidFill>
                  <a:schemeClr val="tx1"/>
                </a:solidFill>
              </a:rPr>
              <a:t>Subutex</a:t>
            </a:r>
            <a:r>
              <a:rPr lang="en-US" sz="2200" b="1" dirty="0">
                <a:solidFill>
                  <a:schemeClr val="tx1"/>
                </a:solidFill>
              </a:rPr>
              <a:t>)</a:t>
            </a:r>
          </a:p>
          <a:p>
            <a:r>
              <a:rPr lang="en-US" b="1" dirty="0"/>
              <a:t> </a:t>
            </a:r>
            <a:endParaRPr lang="en-US" dirty="0"/>
          </a:p>
          <a:p>
            <a:pPr marL="397764" lvl="0" indent="-342900">
              <a:buFont typeface="Arial" pitchFamily="34" charset="0"/>
              <a:buChar char="•"/>
            </a:pPr>
            <a:r>
              <a:rPr lang="en-US" b="1" dirty="0">
                <a:solidFill>
                  <a:schemeClr val="tx1"/>
                </a:solidFill>
              </a:rPr>
              <a:t>Does not totally cover u receptors site but displaced opiod</a:t>
            </a:r>
          </a:p>
          <a:p>
            <a:pPr marL="397764" lvl="0" indent="-342900">
              <a:buFont typeface="Arial" pitchFamily="34" charset="0"/>
              <a:buChar char="•"/>
            </a:pPr>
            <a:r>
              <a:rPr lang="en-US" b="1" dirty="0">
                <a:solidFill>
                  <a:schemeClr val="tx1"/>
                </a:solidFill>
              </a:rPr>
              <a:t>Fair sub lingual bioavailability</a:t>
            </a:r>
          </a:p>
          <a:p>
            <a:pPr marL="397764" lvl="0" indent="-342900">
              <a:buFont typeface="Arial" pitchFamily="34" charset="0"/>
              <a:buChar char="•"/>
            </a:pPr>
            <a:r>
              <a:rPr lang="en-US" b="1" dirty="0">
                <a:solidFill>
                  <a:schemeClr val="tx1"/>
                </a:solidFill>
              </a:rPr>
              <a:t>Poor GI bioavailability</a:t>
            </a:r>
          </a:p>
          <a:p>
            <a:pPr marL="397764" indent="-342900">
              <a:buFont typeface="Arial" pitchFamily="34" charset="0"/>
              <a:buChar char="•"/>
            </a:pPr>
            <a:r>
              <a:rPr lang="en-US" u="sng" dirty="0">
                <a:hlinkClick r:id="rId2"/>
              </a:rPr>
              <a:t>http://www.samhsa.gov</a:t>
            </a:r>
            <a:r>
              <a:rPr lang="en-US" u="sng" dirty="0" smtClean="0">
                <a:hlinkClick r:id="rId2"/>
              </a:rPr>
              <a:t>/</a:t>
            </a:r>
            <a:endParaRPr lang="en-US" dirty="0"/>
          </a:p>
          <a:p>
            <a:endParaRPr lang="en-US" dirty="0"/>
          </a:p>
        </p:txBody>
      </p:sp>
      <p:pic>
        <p:nvPicPr>
          <p:cNvPr id="11266" name="Picture 2" descr="C:\Users\Cartaya\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352925"/>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8392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1349375"/>
          </a:xfrm>
        </p:spPr>
        <p:txBody>
          <a:bodyPr>
            <a:normAutofit/>
          </a:bodyPr>
          <a:lstStyle/>
          <a:p>
            <a:pPr algn="ctr"/>
            <a:r>
              <a:rPr lang="en-US" sz="3500" dirty="0"/>
              <a:t>Neonatal Abstinence Syndrome (NAS)</a:t>
            </a:r>
          </a:p>
        </p:txBody>
      </p:sp>
      <p:sp>
        <p:nvSpPr>
          <p:cNvPr id="3" name="Text Placeholder 2"/>
          <p:cNvSpPr>
            <a:spLocks noGrp="1"/>
          </p:cNvSpPr>
          <p:nvPr>
            <p:ph type="body" idx="1"/>
          </p:nvPr>
        </p:nvSpPr>
        <p:spPr>
          <a:xfrm>
            <a:off x="609600" y="1905000"/>
            <a:ext cx="7772400" cy="2209800"/>
          </a:xfrm>
        </p:spPr>
        <p:txBody>
          <a:bodyPr>
            <a:normAutofit/>
          </a:bodyPr>
          <a:lstStyle/>
          <a:p>
            <a:r>
              <a:rPr lang="en-US" sz="3000" b="1" dirty="0" smtClean="0">
                <a:solidFill>
                  <a:schemeClr val="tx1"/>
                </a:solidFill>
              </a:rPr>
              <a:t>Definition:</a:t>
            </a:r>
            <a:endParaRPr lang="en-US" sz="3000" b="1" dirty="0" smtClean="0">
              <a:solidFill>
                <a:schemeClr val="tx1"/>
              </a:solidFill>
            </a:endParaRPr>
          </a:p>
          <a:p>
            <a:pPr marL="397764" indent="-342900">
              <a:buFont typeface="Arial" pitchFamily="34" charset="0"/>
              <a:buChar char="•"/>
            </a:pPr>
            <a:r>
              <a:rPr lang="en-US" b="1" dirty="0" smtClean="0">
                <a:solidFill>
                  <a:schemeClr val="tx1"/>
                </a:solidFill>
              </a:rPr>
              <a:t>A </a:t>
            </a:r>
            <a:r>
              <a:rPr lang="en-US" b="1" dirty="0">
                <a:solidFill>
                  <a:schemeClr val="tx1"/>
                </a:solidFill>
              </a:rPr>
              <a:t>generalized disorder presenting a clinical picture of central </a:t>
            </a:r>
            <a:r>
              <a:rPr lang="en-US" b="1" dirty="0" smtClean="0">
                <a:solidFill>
                  <a:schemeClr val="tx1"/>
                </a:solidFill>
              </a:rPr>
              <a:t>nervous </a:t>
            </a:r>
            <a:r>
              <a:rPr lang="en-US" b="1" dirty="0">
                <a:solidFill>
                  <a:schemeClr val="tx1"/>
                </a:solidFill>
              </a:rPr>
              <a:t>system (CNS) hyperirritability, gastrointestinal (GI), dysfunction, respiratory distress, and vague autonomic symptoms </a:t>
            </a:r>
            <a:endParaRPr lang="en-US" dirty="0"/>
          </a:p>
          <a:p>
            <a:endParaRPr lang="en-US" dirty="0"/>
          </a:p>
        </p:txBody>
      </p:sp>
      <p:pic>
        <p:nvPicPr>
          <p:cNvPr id="3074" name="Picture 2" descr="C:\Users\Cartaya\Desktop\435329bedf07bd30f4397ce7e3676d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2900" y="4385310"/>
            <a:ext cx="2451100" cy="245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9906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772400" cy="1362075"/>
          </a:xfrm>
        </p:spPr>
        <p:txBody>
          <a:bodyPr>
            <a:normAutofit/>
          </a:bodyPr>
          <a:lstStyle/>
          <a:p>
            <a:pPr algn="ctr"/>
            <a:r>
              <a:rPr lang="en-US" sz="3500" dirty="0" smtClean="0"/>
              <a:t>Neonatal Abstinence Syndrome (NAS)</a:t>
            </a:r>
            <a:endParaRPr lang="en-US" sz="3500" dirty="0"/>
          </a:p>
        </p:txBody>
      </p:sp>
      <p:sp>
        <p:nvSpPr>
          <p:cNvPr id="5" name="Rectangle 1"/>
          <p:cNvSpPr>
            <a:spLocks noGrp="1" noChangeArrowheads="1"/>
          </p:cNvSpPr>
          <p:nvPr>
            <p:ph type="body" idx="1"/>
          </p:nvPr>
        </p:nvSpPr>
        <p:spPr bwMode="auto">
          <a:xfrm>
            <a:off x="128131" y="1447800"/>
            <a:ext cx="904202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u="none" strike="noStrike" cap="none" normalizeH="0" baseline="0" dirty="0" smtClean="0">
                <a:ln>
                  <a:noFill/>
                </a:ln>
                <a:solidFill>
                  <a:schemeClr val="tx1"/>
                </a:solidFill>
                <a:effectLst/>
                <a:latin typeface="Arial" pitchFamily="34" charset="0"/>
                <a:ea typeface="Times New Roman" pitchFamily="18" charset="0"/>
              </a:rPr>
              <a:t>Clinical Features of the Neonatal </a:t>
            </a:r>
            <a:r>
              <a:rPr kumimoji="0" lang="en-US" sz="2200" b="1" u="none" strike="noStrike" cap="none" normalizeH="0" baseline="0" dirty="0" err="1" smtClean="0">
                <a:ln>
                  <a:noFill/>
                </a:ln>
                <a:solidFill>
                  <a:schemeClr val="tx1"/>
                </a:solidFill>
                <a:effectLst/>
                <a:latin typeface="Arial" pitchFamily="34" charset="0"/>
                <a:ea typeface="Times New Roman" pitchFamily="18" charset="0"/>
              </a:rPr>
              <a:t>Narcortic</a:t>
            </a:r>
            <a:r>
              <a:rPr kumimoji="0" lang="en-US" sz="2200" b="1" u="none" strike="noStrike" cap="none" normalizeH="0" baseline="0" dirty="0" smtClean="0">
                <a:ln>
                  <a:noFill/>
                </a:ln>
                <a:solidFill>
                  <a:schemeClr val="tx1"/>
                </a:solidFill>
                <a:effectLst/>
                <a:latin typeface="Arial" pitchFamily="34" charset="0"/>
                <a:ea typeface="Times New Roman" pitchFamily="18" charset="0"/>
              </a:rPr>
              <a:t> Abstinence Syndrome</a:t>
            </a:r>
            <a:r>
              <a:rPr kumimoji="0" lang="en-US" sz="2200" b="1" u="none" strike="noStrike" cap="none" normalizeH="0" baseline="30000" dirty="0" smtClean="0">
                <a:ln>
                  <a:noFill/>
                </a:ln>
                <a:solidFill>
                  <a:schemeClr val="tx1"/>
                </a:solidFill>
                <a:effectLst/>
                <a:latin typeface="Arial" pitchFamily="34" charset="0"/>
                <a:ea typeface="Times New Roman" pitchFamily="18" charset="0"/>
              </a:rPr>
              <a:t>7</a:t>
            </a:r>
            <a:endParaRPr kumimoji="0" lang="en-US" sz="2200" b="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07923886"/>
              </p:ext>
            </p:extLst>
          </p:nvPr>
        </p:nvGraphicFramePr>
        <p:xfrm>
          <a:off x="533400" y="2286000"/>
          <a:ext cx="8229600" cy="4038600"/>
        </p:xfrm>
        <a:graphic>
          <a:graphicData uri="http://schemas.openxmlformats.org/drawingml/2006/table">
            <a:tbl>
              <a:tblPr>
                <a:tableStyleId>{5C22544A-7EE6-4342-B048-85BDC9FD1C3A}</a:tableStyleId>
              </a:tblPr>
              <a:tblGrid>
                <a:gridCol w="3733800"/>
                <a:gridCol w="4495800"/>
              </a:tblGrid>
              <a:tr h="574590">
                <a:tc>
                  <a:txBody>
                    <a:bodyPr/>
                    <a:lstStyle/>
                    <a:p>
                      <a:pPr marL="0" marR="0" algn="ctr">
                        <a:spcBef>
                          <a:spcPts val="0"/>
                        </a:spcBef>
                        <a:spcAft>
                          <a:spcPts val="0"/>
                        </a:spcAft>
                      </a:pPr>
                      <a:r>
                        <a:rPr lang="en-US" sz="2000" b="1" i="0" baseline="0" dirty="0" smtClean="0">
                          <a:effectLst/>
                        </a:rPr>
                        <a:t>Neurologic </a:t>
                      </a:r>
                      <a:r>
                        <a:rPr lang="en-US" sz="2000" b="1" i="0" baseline="0" dirty="0">
                          <a:effectLst/>
                        </a:rPr>
                        <a:t>Excitability</a:t>
                      </a:r>
                      <a:endParaRPr lang="en-US" sz="2000" b="1" i="0" baseline="0" dirty="0">
                        <a:effectLst/>
                        <a:latin typeface="Times New Roman"/>
                        <a:ea typeface="Times New Roman"/>
                      </a:endParaRPr>
                    </a:p>
                  </a:txBody>
                  <a:tcPr marL="0" marR="0" marT="0" marB="0"/>
                </a:tc>
                <a:tc>
                  <a:txBody>
                    <a:bodyPr/>
                    <a:lstStyle/>
                    <a:p>
                      <a:pPr marL="0" marR="0" algn="ctr">
                        <a:spcBef>
                          <a:spcPts val="0"/>
                        </a:spcBef>
                        <a:spcAft>
                          <a:spcPts val="0"/>
                        </a:spcAft>
                      </a:pPr>
                      <a:r>
                        <a:rPr lang="en-US" sz="2000" b="1" i="0" baseline="0" dirty="0" smtClean="0">
                          <a:effectLst/>
                        </a:rPr>
                        <a:t>Gastrointestinal </a:t>
                      </a:r>
                      <a:r>
                        <a:rPr lang="en-US" sz="2000" b="1" i="0" baseline="0" dirty="0">
                          <a:effectLst/>
                        </a:rPr>
                        <a:t>Dysfunction</a:t>
                      </a:r>
                      <a:endParaRPr lang="en-US" sz="2000" b="1" i="0" baseline="0" dirty="0">
                        <a:effectLst/>
                        <a:latin typeface="Times New Roman"/>
                        <a:ea typeface="Times New Roman"/>
                      </a:endParaRPr>
                    </a:p>
                  </a:txBody>
                  <a:tcPr marL="0" marR="0" marT="0" marB="0"/>
                </a:tc>
              </a:tr>
              <a:tr h="3464010">
                <a:tc>
                  <a:txBody>
                    <a:bodyPr/>
                    <a:lstStyle/>
                    <a:p>
                      <a:pPr marL="342900" marR="0" indent="-342900">
                        <a:spcBef>
                          <a:spcPts val="0"/>
                        </a:spcBef>
                        <a:spcAft>
                          <a:spcPts val="0"/>
                        </a:spcAft>
                        <a:buFont typeface="Arial" pitchFamily="34" charset="0"/>
                        <a:buChar char="•"/>
                      </a:pPr>
                      <a:r>
                        <a:rPr lang="en-US" sz="2000" b="0" i="0" baseline="0" dirty="0">
                          <a:effectLst/>
                        </a:rPr>
                        <a:t>Tremors Irritability </a:t>
                      </a:r>
                      <a:endParaRPr lang="en-US" sz="2000" b="0" i="0" baseline="0" dirty="0" smtClean="0">
                        <a:effectLst/>
                      </a:endParaRPr>
                    </a:p>
                    <a:p>
                      <a:pPr marL="342900" marR="0" indent="-342900">
                        <a:spcBef>
                          <a:spcPts val="0"/>
                        </a:spcBef>
                        <a:spcAft>
                          <a:spcPts val="0"/>
                        </a:spcAft>
                        <a:buFont typeface="Arial" pitchFamily="34" charset="0"/>
                        <a:buChar char="•"/>
                      </a:pPr>
                      <a:r>
                        <a:rPr lang="en-US" sz="2000" b="0" i="0" baseline="0" dirty="0" smtClean="0">
                          <a:effectLst/>
                        </a:rPr>
                        <a:t>Increased </a:t>
                      </a:r>
                      <a:r>
                        <a:rPr lang="en-US" sz="2000" b="0" i="0" baseline="0" dirty="0">
                          <a:effectLst/>
                        </a:rPr>
                        <a:t>wakefulness </a:t>
                      </a:r>
                      <a:endParaRPr lang="en-US" sz="2000" b="0" i="0" baseline="0" dirty="0" smtClean="0">
                        <a:effectLst/>
                      </a:endParaRPr>
                    </a:p>
                    <a:p>
                      <a:pPr marL="342900" marR="0" indent="-342900">
                        <a:spcBef>
                          <a:spcPts val="0"/>
                        </a:spcBef>
                        <a:spcAft>
                          <a:spcPts val="0"/>
                        </a:spcAft>
                        <a:buFont typeface="Arial" pitchFamily="34" charset="0"/>
                        <a:buChar char="•"/>
                      </a:pPr>
                      <a:r>
                        <a:rPr lang="en-US" sz="2000" b="0" i="0" baseline="0" dirty="0" smtClean="0">
                          <a:effectLst/>
                        </a:rPr>
                        <a:t>High-pitched </a:t>
                      </a:r>
                      <a:r>
                        <a:rPr lang="en-US" sz="2000" b="0" i="0" baseline="0" dirty="0">
                          <a:effectLst/>
                        </a:rPr>
                        <a:t>crying </a:t>
                      </a:r>
                      <a:endParaRPr lang="en-US" sz="2000" b="0" i="0" baseline="0" dirty="0" smtClean="0">
                        <a:effectLst/>
                      </a:endParaRPr>
                    </a:p>
                    <a:p>
                      <a:pPr marL="342900" marR="0" indent="-342900">
                        <a:spcBef>
                          <a:spcPts val="0"/>
                        </a:spcBef>
                        <a:spcAft>
                          <a:spcPts val="0"/>
                        </a:spcAft>
                        <a:buFont typeface="Arial" pitchFamily="34" charset="0"/>
                        <a:buChar char="•"/>
                      </a:pPr>
                      <a:r>
                        <a:rPr lang="en-US" sz="2000" b="0" i="0" baseline="0" dirty="0" smtClean="0">
                          <a:effectLst/>
                        </a:rPr>
                        <a:t>Increased </a:t>
                      </a:r>
                      <a:r>
                        <a:rPr lang="en-US" sz="2000" b="0" i="0" baseline="0" dirty="0">
                          <a:effectLst/>
                        </a:rPr>
                        <a:t>muscle tone  </a:t>
                      </a:r>
                      <a:endParaRPr lang="en-US" sz="2000" b="0" i="0" baseline="0" dirty="0" smtClean="0">
                        <a:effectLst/>
                      </a:endParaRPr>
                    </a:p>
                    <a:p>
                      <a:pPr marL="342900" marR="0" indent="-342900">
                        <a:spcBef>
                          <a:spcPts val="0"/>
                        </a:spcBef>
                        <a:spcAft>
                          <a:spcPts val="0"/>
                        </a:spcAft>
                        <a:buFont typeface="Arial" pitchFamily="34" charset="0"/>
                        <a:buChar char="•"/>
                      </a:pPr>
                      <a:r>
                        <a:rPr lang="en-US" sz="2000" b="0" i="0" baseline="0" dirty="0" smtClean="0">
                          <a:effectLst/>
                        </a:rPr>
                        <a:t>Hyperactive </a:t>
                      </a:r>
                      <a:r>
                        <a:rPr lang="en-US" sz="2000" b="0" i="0" baseline="0" dirty="0">
                          <a:effectLst/>
                        </a:rPr>
                        <a:t>deep tendon reflexes </a:t>
                      </a:r>
                      <a:endParaRPr lang="en-US" sz="2000" b="0" i="0" baseline="0" dirty="0" smtClean="0">
                        <a:effectLst/>
                      </a:endParaRPr>
                    </a:p>
                    <a:p>
                      <a:pPr marL="342900" marR="0" indent="-342900">
                        <a:spcBef>
                          <a:spcPts val="0"/>
                        </a:spcBef>
                        <a:spcAft>
                          <a:spcPts val="0"/>
                        </a:spcAft>
                        <a:buFont typeface="Arial" pitchFamily="34" charset="0"/>
                        <a:buChar char="•"/>
                      </a:pPr>
                      <a:r>
                        <a:rPr lang="en-US" sz="2000" b="0" i="0" baseline="0" dirty="0" smtClean="0">
                          <a:effectLst/>
                        </a:rPr>
                        <a:t>Exaggerated </a:t>
                      </a:r>
                      <a:r>
                        <a:rPr lang="en-US" sz="2000" b="0" i="0" baseline="0" dirty="0">
                          <a:effectLst/>
                        </a:rPr>
                        <a:t>Moro reflex </a:t>
                      </a:r>
                      <a:endParaRPr lang="en-US" sz="2000" b="0" i="0" baseline="0" dirty="0" smtClean="0">
                        <a:effectLst/>
                      </a:endParaRPr>
                    </a:p>
                    <a:p>
                      <a:pPr marL="342900" marR="0" indent="-342900">
                        <a:spcBef>
                          <a:spcPts val="0"/>
                        </a:spcBef>
                        <a:spcAft>
                          <a:spcPts val="0"/>
                        </a:spcAft>
                        <a:buFont typeface="Arial" pitchFamily="34" charset="0"/>
                        <a:buChar char="•"/>
                      </a:pPr>
                      <a:r>
                        <a:rPr lang="en-US" sz="2000" b="0" i="0" baseline="0" dirty="0" smtClean="0">
                          <a:effectLst/>
                        </a:rPr>
                        <a:t>Seizures </a:t>
                      </a:r>
                      <a:r>
                        <a:rPr lang="en-US" sz="2000" b="0" i="0" baseline="0" dirty="0">
                          <a:effectLst/>
                        </a:rPr>
                        <a:t>Frequent yawning and sneezing </a:t>
                      </a:r>
                      <a:endParaRPr lang="en-US" sz="2000" b="0" i="0" baseline="0" dirty="0">
                        <a:effectLst/>
                        <a:latin typeface="Times New Roman"/>
                        <a:ea typeface="Times New Roman"/>
                      </a:endParaRPr>
                    </a:p>
                  </a:txBody>
                  <a:tcPr marL="0" marR="0" marT="0" marB="0"/>
                </a:tc>
                <a:tc>
                  <a:txBody>
                    <a:bodyPr/>
                    <a:lstStyle/>
                    <a:p>
                      <a:pPr marL="342900" marR="0" indent="-342900">
                        <a:spcBef>
                          <a:spcPts val="0"/>
                        </a:spcBef>
                        <a:spcAft>
                          <a:spcPts val="0"/>
                        </a:spcAft>
                        <a:buFont typeface="Arial" pitchFamily="34" charset="0"/>
                        <a:buChar char="•"/>
                      </a:pPr>
                      <a:r>
                        <a:rPr lang="en-US" sz="2000" b="0" i="0" baseline="0" dirty="0" smtClean="0">
                          <a:effectLst/>
                        </a:rPr>
                        <a:t>Poor </a:t>
                      </a:r>
                      <a:r>
                        <a:rPr lang="en-US" sz="2000" b="0" i="0" baseline="0" dirty="0">
                          <a:effectLst/>
                        </a:rPr>
                        <a:t>feeding </a:t>
                      </a:r>
                      <a:endParaRPr lang="en-US" sz="2000" b="0" i="0" baseline="0" dirty="0" smtClean="0">
                        <a:effectLst/>
                      </a:endParaRPr>
                    </a:p>
                    <a:p>
                      <a:pPr marL="342900" marR="0" indent="-342900">
                        <a:spcBef>
                          <a:spcPts val="0"/>
                        </a:spcBef>
                        <a:spcAft>
                          <a:spcPts val="0"/>
                        </a:spcAft>
                        <a:buFont typeface="Arial" pitchFamily="34" charset="0"/>
                        <a:buChar char="•"/>
                      </a:pPr>
                      <a:r>
                        <a:rPr lang="en-US" sz="2000" b="0" i="0" baseline="0" dirty="0" smtClean="0">
                          <a:effectLst/>
                        </a:rPr>
                        <a:t>Uncoordinated </a:t>
                      </a:r>
                      <a:r>
                        <a:rPr lang="en-US" sz="2000" b="0" i="0" baseline="0" dirty="0">
                          <a:effectLst/>
                        </a:rPr>
                        <a:t>and constant sucking </a:t>
                      </a:r>
                      <a:endParaRPr lang="en-US" sz="2000" b="0" i="0" baseline="0" dirty="0" smtClean="0">
                        <a:effectLst/>
                      </a:endParaRPr>
                    </a:p>
                    <a:p>
                      <a:pPr marL="342900" marR="0" indent="-342900">
                        <a:spcBef>
                          <a:spcPts val="0"/>
                        </a:spcBef>
                        <a:spcAft>
                          <a:spcPts val="0"/>
                        </a:spcAft>
                        <a:buFont typeface="Arial" pitchFamily="34" charset="0"/>
                        <a:buChar char="•"/>
                      </a:pPr>
                      <a:r>
                        <a:rPr lang="en-US" sz="2000" b="0" i="0" baseline="0" dirty="0" smtClean="0">
                          <a:effectLst/>
                        </a:rPr>
                        <a:t>Vomiting </a:t>
                      </a:r>
                      <a:r>
                        <a:rPr lang="en-US" sz="2000" b="0" i="0" baseline="0" dirty="0">
                          <a:effectLst/>
                        </a:rPr>
                        <a:t>Diarrhea </a:t>
                      </a:r>
                      <a:endParaRPr lang="en-US" sz="2000" b="0" i="0" baseline="0" dirty="0" smtClean="0">
                        <a:effectLst/>
                      </a:endParaRPr>
                    </a:p>
                    <a:p>
                      <a:pPr marL="342900" marR="0" indent="-342900">
                        <a:spcBef>
                          <a:spcPts val="0"/>
                        </a:spcBef>
                        <a:spcAft>
                          <a:spcPts val="0"/>
                        </a:spcAft>
                        <a:buFont typeface="Arial" pitchFamily="34" charset="0"/>
                        <a:buChar char="•"/>
                      </a:pPr>
                      <a:r>
                        <a:rPr lang="en-US" sz="2000" b="0" i="0" baseline="0" dirty="0" smtClean="0">
                          <a:effectLst/>
                        </a:rPr>
                        <a:t>Dehydration </a:t>
                      </a:r>
                      <a:r>
                        <a:rPr lang="en-US" sz="2000" b="0" i="0" baseline="0" dirty="0">
                          <a:effectLst/>
                        </a:rPr>
                        <a:t>Poor </a:t>
                      </a:r>
                      <a:r>
                        <a:rPr lang="en-US" sz="2000" b="0" i="0" baseline="0" dirty="0" smtClean="0">
                          <a:effectLst/>
                        </a:rPr>
                        <a:t>weight </a:t>
                      </a:r>
                      <a:r>
                        <a:rPr lang="en-US" sz="2000" b="0" i="0" baseline="0" dirty="0" smtClean="0">
                          <a:effectLst/>
                        </a:rPr>
                        <a:t>gain</a:t>
                      </a:r>
                    </a:p>
                    <a:p>
                      <a:pPr marL="0" marR="0" indent="0">
                        <a:spcBef>
                          <a:spcPts val="0"/>
                        </a:spcBef>
                        <a:spcAft>
                          <a:spcPts val="0"/>
                        </a:spcAft>
                        <a:buFont typeface="Arial" pitchFamily="34" charset="0"/>
                        <a:buNone/>
                      </a:pPr>
                      <a:r>
                        <a:rPr lang="en-US" sz="2000" b="0" i="0" baseline="0" dirty="0" smtClean="0">
                          <a:effectLst/>
                        </a:rPr>
                        <a:t>Autonomic signs: </a:t>
                      </a:r>
                    </a:p>
                    <a:p>
                      <a:pPr marL="342900" marR="0" indent="-342900">
                        <a:spcBef>
                          <a:spcPts val="0"/>
                        </a:spcBef>
                        <a:spcAft>
                          <a:spcPts val="0"/>
                        </a:spcAft>
                        <a:buFont typeface="Arial" pitchFamily="34" charset="0"/>
                        <a:buChar char="•"/>
                      </a:pPr>
                      <a:r>
                        <a:rPr lang="en-US" sz="2000" b="0" i="0" baseline="0" dirty="0" smtClean="0">
                          <a:effectLst/>
                        </a:rPr>
                        <a:t>Increased </a:t>
                      </a:r>
                      <a:r>
                        <a:rPr lang="en-US" sz="2000" b="0" i="0" baseline="0" dirty="0">
                          <a:effectLst/>
                        </a:rPr>
                        <a:t>sweating </a:t>
                      </a:r>
                      <a:endParaRPr lang="en-US" sz="2000" b="0" i="0" baseline="0" dirty="0" smtClean="0">
                        <a:effectLst/>
                      </a:endParaRPr>
                    </a:p>
                    <a:p>
                      <a:pPr marL="342900" marR="0" indent="-342900">
                        <a:spcBef>
                          <a:spcPts val="0"/>
                        </a:spcBef>
                        <a:spcAft>
                          <a:spcPts val="0"/>
                        </a:spcAft>
                        <a:buFont typeface="Arial" pitchFamily="34" charset="0"/>
                        <a:buChar char="•"/>
                      </a:pPr>
                      <a:r>
                        <a:rPr lang="en-US" sz="2000" b="0" i="0" baseline="0" dirty="0" smtClean="0">
                          <a:effectLst/>
                        </a:rPr>
                        <a:t>Nasal </a:t>
                      </a:r>
                      <a:r>
                        <a:rPr lang="en-US" sz="2000" b="0" i="0" baseline="0" dirty="0">
                          <a:effectLst/>
                        </a:rPr>
                        <a:t>stuffiness </a:t>
                      </a:r>
                      <a:endParaRPr lang="en-US" sz="2000" b="0" i="0" baseline="0" dirty="0" smtClean="0">
                        <a:effectLst/>
                      </a:endParaRPr>
                    </a:p>
                    <a:p>
                      <a:pPr marL="342900" marR="0" indent="-342900">
                        <a:spcBef>
                          <a:spcPts val="0"/>
                        </a:spcBef>
                        <a:spcAft>
                          <a:spcPts val="0"/>
                        </a:spcAft>
                        <a:buFont typeface="Arial" pitchFamily="34" charset="0"/>
                        <a:buChar char="•"/>
                      </a:pPr>
                      <a:r>
                        <a:rPr lang="en-US" sz="2000" b="0" i="0" baseline="0" dirty="0" smtClean="0">
                          <a:effectLst/>
                        </a:rPr>
                        <a:t>Fever </a:t>
                      </a:r>
                    </a:p>
                    <a:p>
                      <a:pPr marL="342900" marR="0" indent="-342900">
                        <a:spcBef>
                          <a:spcPts val="0"/>
                        </a:spcBef>
                        <a:spcAft>
                          <a:spcPts val="0"/>
                        </a:spcAft>
                        <a:buFont typeface="Arial" pitchFamily="34" charset="0"/>
                        <a:buChar char="•"/>
                      </a:pPr>
                      <a:r>
                        <a:rPr lang="en-US" sz="2000" b="0" i="0" baseline="0" dirty="0" smtClean="0">
                          <a:effectLst/>
                        </a:rPr>
                        <a:t>Mottling </a:t>
                      </a:r>
                    </a:p>
                    <a:p>
                      <a:pPr marL="342900" marR="0" indent="-342900">
                        <a:spcBef>
                          <a:spcPts val="0"/>
                        </a:spcBef>
                        <a:spcAft>
                          <a:spcPts val="0"/>
                        </a:spcAft>
                        <a:buFont typeface="Arial" pitchFamily="34" charset="0"/>
                        <a:buChar char="•"/>
                      </a:pPr>
                      <a:r>
                        <a:rPr lang="en-US" sz="2000" b="0" i="0" baseline="0" dirty="0" smtClean="0">
                          <a:effectLst/>
                        </a:rPr>
                        <a:t>Temperature </a:t>
                      </a:r>
                      <a:r>
                        <a:rPr lang="en-US" sz="2000" b="0" i="0" baseline="0" dirty="0">
                          <a:effectLst/>
                        </a:rPr>
                        <a:t>instability </a:t>
                      </a:r>
                      <a:endParaRPr lang="en-US" sz="2000" b="0" i="0" baseline="0" dirty="0">
                        <a:effectLst/>
                        <a:latin typeface="Times New Roman"/>
                        <a:ea typeface="Times New Roman"/>
                      </a:endParaRPr>
                    </a:p>
                  </a:txBody>
                  <a:tcPr marL="0" marR="0" marT="0" marB="0"/>
                </a:tc>
              </a:tr>
            </a:tbl>
          </a:graphicData>
        </a:graphic>
      </p:graphicFrame>
    </p:spTree>
    <p:extLst>
      <p:ext uri="{BB962C8B-B14F-4D97-AF65-F5344CB8AC3E}">
        <p14:creationId xmlns:p14="http://schemas.microsoft.com/office/powerpoint/2010/main" val="23527432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772400" cy="1362075"/>
          </a:xfrm>
        </p:spPr>
        <p:txBody>
          <a:bodyPr>
            <a:normAutofit/>
          </a:bodyPr>
          <a:lstStyle/>
          <a:p>
            <a:pPr algn="ctr"/>
            <a:r>
              <a:rPr lang="en-US" sz="3500" dirty="0" smtClean="0"/>
              <a:t>Neonatal Abstinence Syndrome (NAS)</a:t>
            </a:r>
            <a:endParaRPr lang="en-US" sz="3500" dirty="0"/>
          </a:p>
        </p:txBody>
      </p:sp>
      <p:sp>
        <p:nvSpPr>
          <p:cNvPr id="3" name="Text Placeholder 2"/>
          <p:cNvSpPr>
            <a:spLocks noGrp="1"/>
          </p:cNvSpPr>
          <p:nvPr>
            <p:ph type="body" idx="1"/>
          </p:nvPr>
        </p:nvSpPr>
        <p:spPr>
          <a:xfrm>
            <a:off x="722313" y="1676400"/>
            <a:ext cx="7772400" cy="4495799"/>
          </a:xfrm>
        </p:spPr>
        <p:txBody>
          <a:bodyPr>
            <a:normAutofit/>
          </a:bodyPr>
          <a:lstStyle/>
          <a:p>
            <a:r>
              <a:rPr lang="en-US" sz="2200" b="1" dirty="0">
                <a:solidFill>
                  <a:schemeClr val="tx1"/>
                </a:solidFill>
              </a:rPr>
              <a:t>Onset of </a:t>
            </a:r>
            <a:r>
              <a:rPr lang="en-US" sz="2200" b="1" dirty="0" smtClean="0">
                <a:solidFill>
                  <a:schemeClr val="tx1"/>
                </a:solidFill>
              </a:rPr>
              <a:t>symptoms:</a:t>
            </a:r>
            <a:endParaRPr lang="en-US" sz="2200" b="1" dirty="0">
              <a:solidFill>
                <a:schemeClr val="tx1"/>
              </a:solidFill>
            </a:endParaRPr>
          </a:p>
          <a:p>
            <a:r>
              <a:rPr lang="en-US" b="1" dirty="0">
                <a:solidFill>
                  <a:schemeClr val="tx1"/>
                </a:solidFill>
              </a:rPr>
              <a:t>	</a:t>
            </a:r>
            <a:r>
              <a:rPr lang="en-US" dirty="0">
                <a:solidFill>
                  <a:schemeClr val="tx1"/>
                </a:solidFill>
              </a:rPr>
              <a:t>Methadone	</a:t>
            </a:r>
            <a:r>
              <a:rPr lang="en-US" dirty="0" smtClean="0">
                <a:solidFill>
                  <a:schemeClr val="tx1"/>
                </a:solidFill>
              </a:rPr>
              <a:t>	24-72 </a:t>
            </a:r>
            <a:r>
              <a:rPr lang="en-US" dirty="0">
                <a:solidFill>
                  <a:schemeClr val="tx1"/>
                </a:solidFill>
              </a:rPr>
              <a:t>hours (up to 7 days)</a:t>
            </a:r>
          </a:p>
          <a:p>
            <a:r>
              <a:rPr lang="en-US" dirty="0">
                <a:solidFill>
                  <a:schemeClr val="tx1"/>
                </a:solidFill>
              </a:rPr>
              <a:t>	Heroin		</a:t>
            </a:r>
            <a:r>
              <a:rPr lang="en-US" dirty="0" smtClean="0">
                <a:solidFill>
                  <a:schemeClr val="tx1"/>
                </a:solidFill>
              </a:rPr>
              <a:t>	24 </a:t>
            </a:r>
            <a:r>
              <a:rPr lang="en-US" dirty="0">
                <a:solidFill>
                  <a:schemeClr val="tx1"/>
                </a:solidFill>
              </a:rPr>
              <a:t>hours</a:t>
            </a:r>
          </a:p>
          <a:p>
            <a:r>
              <a:rPr lang="en-US" dirty="0">
                <a:solidFill>
                  <a:schemeClr val="tx1"/>
                </a:solidFill>
              </a:rPr>
              <a:t>	Opiates		</a:t>
            </a:r>
            <a:r>
              <a:rPr lang="en-US" dirty="0" smtClean="0">
                <a:solidFill>
                  <a:schemeClr val="tx1"/>
                </a:solidFill>
              </a:rPr>
              <a:t>birth-14 </a:t>
            </a:r>
            <a:r>
              <a:rPr lang="en-US" dirty="0">
                <a:solidFill>
                  <a:schemeClr val="tx1"/>
                </a:solidFill>
              </a:rPr>
              <a:t>days</a:t>
            </a:r>
          </a:p>
          <a:p>
            <a:r>
              <a:rPr lang="en-US" dirty="0">
                <a:solidFill>
                  <a:schemeClr val="tx1"/>
                </a:solidFill>
              </a:rPr>
              <a:t>	Cocaine		</a:t>
            </a:r>
            <a:r>
              <a:rPr lang="en-US" dirty="0" smtClean="0">
                <a:solidFill>
                  <a:schemeClr val="tx1"/>
                </a:solidFill>
              </a:rPr>
              <a:t>about </a:t>
            </a:r>
            <a:r>
              <a:rPr lang="en-US" dirty="0">
                <a:solidFill>
                  <a:schemeClr val="tx1"/>
                </a:solidFill>
              </a:rPr>
              <a:t>1 week</a:t>
            </a:r>
          </a:p>
          <a:p>
            <a:r>
              <a:rPr lang="en-US" dirty="0">
                <a:solidFill>
                  <a:schemeClr val="tx1"/>
                </a:solidFill>
              </a:rPr>
              <a:t>	Ethanol		</a:t>
            </a:r>
            <a:r>
              <a:rPr lang="en-US" dirty="0" smtClean="0">
                <a:solidFill>
                  <a:schemeClr val="tx1"/>
                </a:solidFill>
              </a:rPr>
              <a:t>3-12 </a:t>
            </a:r>
            <a:r>
              <a:rPr lang="en-US" dirty="0">
                <a:solidFill>
                  <a:schemeClr val="tx1"/>
                </a:solidFill>
              </a:rPr>
              <a:t>hours</a:t>
            </a:r>
          </a:p>
          <a:p>
            <a:r>
              <a:rPr lang="en-US" dirty="0">
                <a:solidFill>
                  <a:schemeClr val="tx1"/>
                </a:solidFill>
              </a:rPr>
              <a:t>	Buprenorphine	</a:t>
            </a:r>
            <a:r>
              <a:rPr lang="en-US" dirty="0" smtClean="0">
                <a:solidFill>
                  <a:schemeClr val="tx1"/>
                </a:solidFill>
              </a:rPr>
              <a:t>	24-72 </a:t>
            </a:r>
            <a:r>
              <a:rPr lang="en-US" dirty="0">
                <a:solidFill>
                  <a:schemeClr val="tx1"/>
                </a:solidFill>
              </a:rPr>
              <a:t>hours</a:t>
            </a:r>
          </a:p>
          <a:p>
            <a:r>
              <a:rPr lang="en-US" b="1" dirty="0">
                <a:solidFill>
                  <a:schemeClr val="tx1"/>
                </a:solidFill>
              </a:rPr>
              <a:t> </a:t>
            </a:r>
          </a:p>
          <a:p>
            <a:r>
              <a:rPr lang="en-US" b="1" dirty="0" smtClean="0">
                <a:solidFill>
                  <a:schemeClr val="tx1"/>
                </a:solidFill>
              </a:rPr>
              <a:t>Other </a:t>
            </a:r>
            <a:r>
              <a:rPr lang="en-US" b="1" dirty="0">
                <a:solidFill>
                  <a:schemeClr val="tx1"/>
                </a:solidFill>
              </a:rPr>
              <a:t>factor involved are: </a:t>
            </a:r>
          </a:p>
          <a:p>
            <a:pPr marL="397764" indent="-342900">
              <a:buFont typeface="Arial" pitchFamily="34" charset="0"/>
              <a:buChar char="•"/>
            </a:pPr>
            <a:r>
              <a:rPr lang="en-US" b="1" dirty="0" smtClean="0">
                <a:solidFill>
                  <a:schemeClr val="tx1"/>
                </a:solidFill>
              </a:rPr>
              <a:t>Gestational </a:t>
            </a:r>
            <a:r>
              <a:rPr lang="en-US" b="1" dirty="0">
                <a:solidFill>
                  <a:schemeClr val="tx1"/>
                </a:solidFill>
              </a:rPr>
              <a:t>age, quantity of drug, frequency of </a:t>
            </a:r>
            <a:r>
              <a:rPr lang="en-US" b="1" dirty="0" smtClean="0">
                <a:solidFill>
                  <a:schemeClr val="tx1"/>
                </a:solidFill>
              </a:rPr>
              <a:t>use, </a:t>
            </a:r>
            <a:r>
              <a:rPr lang="en-US" b="1" dirty="0" smtClean="0">
                <a:solidFill>
                  <a:schemeClr val="tx1"/>
                </a:solidFill>
              </a:rPr>
              <a:t>duration of </a:t>
            </a:r>
            <a:r>
              <a:rPr lang="en-US" b="1" dirty="0">
                <a:solidFill>
                  <a:schemeClr val="tx1"/>
                </a:solidFill>
              </a:rPr>
              <a:t>intrauterine </a:t>
            </a:r>
            <a:r>
              <a:rPr lang="en-US" b="1" dirty="0" smtClean="0">
                <a:solidFill>
                  <a:schemeClr val="tx1"/>
                </a:solidFill>
              </a:rPr>
              <a:t>exposure</a:t>
            </a:r>
            <a:r>
              <a:rPr lang="en-US" b="1" dirty="0">
                <a:solidFill>
                  <a:schemeClr val="tx1"/>
                </a:solidFill>
              </a:rPr>
              <a:t>, timing of the last dose prior to delivery and maternal and infants </a:t>
            </a:r>
            <a:r>
              <a:rPr lang="en-US" b="1" dirty="0" smtClean="0">
                <a:solidFill>
                  <a:schemeClr val="tx1"/>
                </a:solidFill>
              </a:rPr>
              <a:t>metabolism </a:t>
            </a:r>
            <a:endParaRPr lang="en-US" b="1" dirty="0">
              <a:solidFill>
                <a:schemeClr val="tx1"/>
              </a:solidFill>
            </a:endParaRPr>
          </a:p>
        </p:txBody>
      </p:sp>
    </p:spTree>
    <p:extLst>
      <p:ext uri="{BB962C8B-B14F-4D97-AF65-F5344CB8AC3E}">
        <p14:creationId xmlns:p14="http://schemas.microsoft.com/office/powerpoint/2010/main" val="20493903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362075"/>
          </a:xfrm>
        </p:spPr>
        <p:txBody>
          <a:bodyPr>
            <a:normAutofit/>
          </a:bodyPr>
          <a:lstStyle/>
          <a:p>
            <a:pPr algn="ctr"/>
            <a:r>
              <a:rPr lang="en-US" sz="3500" dirty="0" smtClean="0"/>
              <a:t>Neonatal Abstinence Syndrome (NAS)</a:t>
            </a:r>
            <a:endParaRPr lang="en-US" sz="3500" dirty="0"/>
          </a:p>
        </p:txBody>
      </p:sp>
      <p:sp>
        <p:nvSpPr>
          <p:cNvPr id="3" name="Text Placeholder 2"/>
          <p:cNvSpPr>
            <a:spLocks noGrp="1"/>
          </p:cNvSpPr>
          <p:nvPr>
            <p:ph type="body" idx="1"/>
          </p:nvPr>
        </p:nvSpPr>
        <p:spPr>
          <a:xfrm>
            <a:off x="533400" y="1676400"/>
            <a:ext cx="8382000" cy="4876800"/>
          </a:xfrm>
        </p:spPr>
        <p:txBody>
          <a:bodyPr>
            <a:normAutofit fontScale="70000" lnSpcReduction="20000"/>
          </a:bodyPr>
          <a:lstStyle/>
          <a:p>
            <a:r>
              <a:rPr lang="en-US" sz="3500" b="1" dirty="0">
                <a:solidFill>
                  <a:schemeClr val="tx1"/>
                </a:solidFill>
              </a:rPr>
              <a:t>Neonatal Opioid </a:t>
            </a:r>
            <a:r>
              <a:rPr lang="en-US" sz="3500" b="1" dirty="0" smtClean="0">
                <a:solidFill>
                  <a:schemeClr val="tx1"/>
                </a:solidFill>
              </a:rPr>
              <a:t>Withdrawal:</a:t>
            </a:r>
            <a:endParaRPr lang="en-US" sz="3500" b="1" dirty="0" smtClean="0">
              <a:solidFill>
                <a:schemeClr val="tx1"/>
              </a:solidFill>
            </a:endParaRPr>
          </a:p>
          <a:p>
            <a:pPr marL="457200" lvl="0" indent="-457200">
              <a:buFont typeface="Arial" pitchFamily="34" charset="0"/>
              <a:buChar char="•"/>
            </a:pPr>
            <a:r>
              <a:rPr lang="en-US" sz="2600" dirty="0">
                <a:solidFill>
                  <a:schemeClr val="tx1"/>
                </a:solidFill>
              </a:rPr>
              <a:t>Neonatal abstinence Syndrome (NAS) occurs in 50-95% of infants parentally exposed</a:t>
            </a:r>
          </a:p>
          <a:p>
            <a:pPr marL="457200" lvl="0" indent="-457200">
              <a:buFont typeface="Arial" pitchFamily="34" charset="0"/>
              <a:buChar char="•"/>
            </a:pPr>
            <a:r>
              <a:rPr lang="en-US" sz="2600" dirty="0">
                <a:solidFill>
                  <a:schemeClr val="tx1"/>
                </a:solidFill>
              </a:rPr>
              <a:t>Onset is usually within 48-72 hours (but can 4 weeks later)occur up to </a:t>
            </a:r>
            <a:r>
              <a:rPr lang="en-US" sz="2600" dirty="0" smtClean="0">
                <a:solidFill>
                  <a:schemeClr val="tx1"/>
                </a:solidFill>
              </a:rPr>
              <a:t>4 weeks</a:t>
            </a:r>
            <a:endParaRPr lang="en-US" sz="2600" dirty="0">
              <a:solidFill>
                <a:schemeClr val="tx1"/>
              </a:solidFill>
            </a:endParaRPr>
          </a:p>
          <a:p>
            <a:pPr marL="457200" lvl="0" indent="-457200">
              <a:buFont typeface="Arial" pitchFamily="34" charset="0"/>
              <a:buChar char="•"/>
            </a:pPr>
            <a:r>
              <a:rPr lang="en-US" sz="2600" dirty="0">
                <a:solidFill>
                  <a:schemeClr val="tx1"/>
                </a:solidFill>
              </a:rPr>
              <a:t>Infants at risk for NAS should be carefully monitored in the hospital for the development of signs consistent with withdrawal. </a:t>
            </a:r>
          </a:p>
          <a:p>
            <a:pPr marL="457200" lvl="0" indent="-457200">
              <a:buFont typeface="Arial" pitchFamily="34" charset="0"/>
              <a:buChar char="•"/>
            </a:pPr>
            <a:r>
              <a:rPr lang="en-US" sz="2600" dirty="0">
                <a:solidFill>
                  <a:schemeClr val="tx1"/>
                </a:solidFill>
              </a:rPr>
              <a:t>The appropriate duration of hospital observation is variable and depends on the maternal drug history. hydrocodone; (average half-life, 4 hours) may be safely discharged if there are no signs of withdrawal by 3 days of age, whereas an infant born to a mother on an opiate with a prolonged half-life (</a:t>
            </a:r>
            <a:r>
              <a:rPr lang="en-US" sz="2600" dirty="0" smtClean="0">
                <a:solidFill>
                  <a:schemeClr val="tx1"/>
                </a:solidFill>
              </a:rPr>
              <a:t>ex. </a:t>
            </a:r>
            <a:r>
              <a:rPr lang="en-US" sz="2600" dirty="0">
                <a:solidFill>
                  <a:schemeClr val="tx1"/>
                </a:solidFill>
              </a:rPr>
              <a:t>methadone) should be observed for a minimum of 5 to 7 </a:t>
            </a:r>
            <a:r>
              <a:rPr lang="en-US" sz="2600" dirty="0" smtClean="0">
                <a:solidFill>
                  <a:schemeClr val="tx1"/>
                </a:solidFill>
              </a:rPr>
              <a:t>days.</a:t>
            </a:r>
            <a:endParaRPr lang="en-US" sz="2600" dirty="0">
              <a:solidFill>
                <a:schemeClr val="tx1"/>
              </a:solidFill>
            </a:endParaRPr>
          </a:p>
          <a:p>
            <a:pPr marL="457200" lvl="0" indent="-457200">
              <a:buFont typeface="Arial" pitchFamily="34" charset="0"/>
              <a:buChar char="•"/>
            </a:pPr>
            <a:r>
              <a:rPr lang="en-US" sz="2600" dirty="0">
                <a:solidFill>
                  <a:schemeClr val="tx1"/>
                </a:solidFill>
              </a:rPr>
              <a:t>Initial treatment of infants who develop early signs of withdrawal is directed at minimizing environmental stimuli (both light and sound) by placing the infant in a dark, quiet environment; avoiding </a:t>
            </a:r>
            <a:r>
              <a:rPr lang="en-US" sz="2600" dirty="0" smtClean="0">
                <a:solidFill>
                  <a:schemeClr val="tx1"/>
                </a:solidFill>
              </a:rPr>
              <a:t>auto stimulation </a:t>
            </a:r>
            <a:r>
              <a:rPr lang="en-US" sz="2600" dirty="0">
                <a:solidFill>
                  <a:schemeClr val="tx1"/>
                </a:solidFill>
              </a:rPr>
              <a:t>by careful swaddling; responding early to an infant’s signals; adopting appropriate infant positioning and comforting techniques (swaying, rocking)</a:t>
            </a:r>
          </a:p>
          <a:p>
            <a:endParaRPr lang="en-US" sz="1400" dirty="0" smtClean="0">
              <a:solidFill>
                <a:schemeClr val="tx1"/>
              </a:solidFill>
            </a:endParaRPr>
          </a:p>
          <a:p>
            <a:endParaRPr lang="en-US" dirty="0"/>
          </a:p>
          <a:p>
            <a:endParaRPr lang="en-US" dirty="0"/>
          </a:p>
        </p:txBody>
      </p:sp>
    </p:spTree>
    <p:extLst>
      <p:ext uri="{BB962C8B-B14F-4D97-AF65-F5344CB8AC3E}">
        <p14:creationId xmlns:p14="http://schemas.microsoft.com/office/powerpoint/2010/main" val="405983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362075"/>
          </a:xfrm>
        </p:spPr>
        <p:txBody>
          <a:bodyPr>
            <a:normAutofit/>
          </a:bodyPr>
          <a:lstStyle/>
          <a:p>
            <a:pPr algn="ctr"/>
            <a:r>
              <a:rPr lang="en-US" sz="3500" dirty="0" smtClean="0"/>
              <a:t>Neonatal Abstinence Syndrome (NAS)</a:t>
            </a:r>
            <a:endParaRPr lang="en-US" sz="3500" dirty="0"/>
          </a:p>
        </p:txBody>
      </p:sp>
      <p:sp>
        <p:nvSpPr>
          <p:cNvPr id="3" name="Text Placeholder 2"/>
          <p:cNvSpPr>
            <a:spLocks noGrp="1"/>
          </p:cNvSpPr>
          <p:nvPr>
            <p:ph type="body" idx="1"/>
          </p:nvPr>
        </p:nvSpPr>
        <p:spPr>
          <a:xfrm>
            <a:off x="685800" y="1752600"/>
            <a:ext cx="7772400" cy="4724400"/>
          </a:xfrm>
        </p:spPr>
        <p:txBody>
          <a:bodyPr>
            <a:normAutofit/>
          </a:bodyPr>
          <a:lstStyle/>
          <a:p>
            <a:pPr marL="342900" lvl="0" indent="-342900">
              <a:buFont typeface="Arial" pitchFamily="34" charset="0"/>
              <a:buChar char="•"/>
            </a:pPr>
            <a:r>
              <a:rPr lang="en-US" b="1" dirty="0">
                <a:solidFill>
                  <a:schemeClr val="tx1"/>
                </a:solidFill>
              </a:rPr>
              <a:t>Providing frequent small volumes of </a:t>
            </a:r>
            <a:r>
              <a:rPr lang="en-US" b="1" dirty="0" smtClean="0">
                <a:solidFill>
                  <a:schemeClr val="tx1"/>
                </a:solidFill>
              </a:rPr>
              <a:t>hyper caloric </a:t>
            </a:r>
            <a:r>
              <a:rPr lang="en-US" b="1" dirty="0">
                <a:solidFill>
                  <a:schemeClr val="tx1"/>
                </a:solidFill>
              </a:rPr>
              <a:t>formula or human milk to minimize hunger and allow for adequate growth. Caloric needs may be as high as 150 to 250 </a:t>
            </a:r>
            <a:r>
              <a:rPr lang="en-US" b="1" dirty="0" err="1">
                <a:solidFill>
                  <a:schemeClr val="tx1"/>
                </a:solidFill>
              </a:rPr>
              <a:t>cal</a:t>
            </a:r>
            <a:r>
              <a:rPr lang="en-US" b="1" dirty="0">
                <a:solidFill>
                  <a:schemeClr val="tx1"/>
                </a:solidFill>
              </a:rPr>
              <a:t>/kg per day because of increased energy expenditure and loss of calories from regurgitation, vomiting, and/or loose stools. </a:t>
            </a:r>
          </a:p>
          <a:p>
            <a:pPr marL="342900" lvl="0" indent="-342900">
              <a:buFont typeface="Arial" pitchFamily="34" charset="0"/>
              <a:buChar char="•"/>
            </a:pPr>
            <a:r>
              <a:rPr lang="en-US" b="1" dirty="0">
                <a:solidFill>
                  <a:schemeClr val="tx1"/>
                </a:solidFill>
              </a:rPr>
              <a:t>Maternal screening for comorbidities, such as HIV or hepatitis C virus infections and </a:t>
            </a:r>
            <a:r>
              <a:rPr lang="en-US" b="1" dirty="0" err="1">
                <a:solidFill>
                  <a:schemeClr val="tx1"/>
                </a:solidFill>
              </a:rPr>
              <a:t>polydrug</a:t>
            </a:r>
            <a:r>
              <a:rPr lang="en-US" b="1" dirty="0">
                <a:solidFill>
                  <a:schemeClr val="tx1"/>
                </a:solidFill>
              </a:rPr>
              <a:t> abuse, needs to be performed</a:t>
            </a:r>
            <a:r>
              <a:rPr lang="en-US" b="1" dirty="0" smtClean="0">
                <a:solidFill>
                  <a:schemeClr val="tx1"/>
                </a:solidFill>
              </a:rPr>
              <a:t>.</a:t>
            </a:r>
            <a:endParaRPr lang="en-US" b="1" dirty="0">
              <a:solidFill>
                <a:schemeClr val="tx1"/>
              </a:solidFill>
            </a:endParaRPr>
          </a:p>
          <a:p>
            <a:pPr marL="342900" lvl="0" indent="-342900">
              <a:buFont typeface="Arial" pitchFamily="34" charset="0"/>
              <a:buChar char="•"/>
            </a:pPr>
            <a:r>
              <a:rPr lang="en-US" b="1" dirty="0">
                <a:solidFill>
                  <a:schemeClr val="tx1"/>
                </a:solidFill>
              </a:rPr>
              <a:t>Additional supportive care in the form of intravenous fluids, replacement electrolytes, and gavage feedings may be necessary to stabilize the infant’s condition in the acute phase and obviate the need for pharmacologic intervention. </a:t>
            </a:r>
          </a:p>
        </p:txBody>
      </p:sp>
    </p:spTree>
    <p:extLst>
      <p:ext uri="{BB962C8B-B14F-4D97-AF65-F5344CB8AC3E}">
        <p14:creationId xmlns:p14="http://schemas.microsoft.com/office/powerpoint/2010/main" val="4394818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362075"/>
          </a:xfrm>
        </p:spPr>
        <p:txBody>
          <a:bodyPr>
            <a:normAutofit/>
          </a:bodyPr>
          <a:lstStyle/>
          <a:p>
            <a:pPr algn="ctr"/>
            <a:r>
              <a:rPr lang="en-US" sz="3500" dirty="0" smtClean="0"/>
              <a:t>Neonatal Abstinence Syndrome (NAS)</a:t>
            </a:r>
            <a:endParaRPr lang="en-US" sz="3500" dirty="0"/>
          </a:p>
        </p:txBody>
      </p:sp>
      <p:sp>
        <p:nvSpPr>
          <p:cNvPr id="3" name="Text Placeholder 2"/>
          <p:cNvSpPr>
            <a:spLocks noGrp="1"/>
          </p:cNvSpPr>
          <p:nvPr>
            <p:ph type="body" idx="1"/>
          </p:nvPr>
        </p:nvSpPr>
        <p:spPr>
          <a:xfrm>
            <a:off x="457200" y="1600201"/>
            <a:ext cx="8229600" cy="3809999"/>
          </a:xfrm>
        </p:spPr>
        <p:txBody>
          <a:bodyPr>
            <a:normAutofit/>
          </a:bodyPr>
          <a:lstStyle/>
          <a:p>
            <a:pPr marL="342900" lvl="0" indent="-342900">
              <a:buFont typeface="Arial" pitchFamily="34" charset="0"/>
              <a:buChar char="•"/>
            </a:pPr>
            <a:r>
              <a:rPr lang="en-US" sz="1900" b="1" dirty="0">
                <a:solidFill>
                  <a:schemeClr val="tx1"/>
                </a:solidFill>
              </a:rPr>
              <a:t>When possible, and if not otherwise contraindicated, mothers who adhere to a supervised drug treatment program should be encouraged to breastfeed so long as the infant continues to gain weight. Breastfeeding or the feeding of human milk has been associated with less severe NAS that presents later and less frequently requires pharmacologic intervention. </a:t>
            </a:r>
            <a:endParaRPr lang="en-US" sz="1900" b="1" dirty="0">
              <a:solidFill>
                <a:schemeClr val="tx1"/>
              </a:solidFill>
            </a:endParaRPr>
          </a:p>
          <a:p>
            <a:pPr marL="0" lvl="0"/>
            <a:endParaRPr lang="en-US" sz="1900" b="1" dirty="0">
              <a:solidFill>
                <a:schemeClr val="tx1"/>
              </a:solidFill>
            </a:endParaRPr>
          </a:p>
          <a:p>
            <a:pPr marL="342900" lvl="0" indent="-342900">
              <a:buFont typeface="Arial" pitchFamily="34" charset="0"/>
              <a:buChar char="•"/>
            </a:pPr>
            <a:r>
              <a:rPr lang="en-US" sz="1900" b="1" dirty="0">
                <a:solidFill>
                  <a:schemeClr val="tx1"/>
                </a:solidFill>
              </a:rPr>
              <a:t>There is no clear reason to discourage breastfeeding in mothers who adhere to methadone or buprenorphine maintenance treatment. An Australian study demonstrated that breast milk fed group exhibited lower NAS scores and required less treatment than the control </a:t>
            </a:r>
            <a:r>
              <a:rPr lang="en-US" sz="1900" b="1" dirty="0" smtClean="0">
                <a:solidFill>
                  <a:schemeClr val="tx1"/>
                </a:solidFill>
              </a:rPr>
              <a:t>group</a:t>
            </a:r>
            <a:r>
              <a:rPr lang="en-US" sz="1900" b="1" dirty="0" smtClean="0">
                <a:solidFill>
                  <a:schemeClr val="tx1"/>
                </a:solidFill>
              </a:rPr>
              <a:t>.</a:t>
            </a:r>
            <a:endParaRPr lang="en-US" sz="1900" b="1" dirty="0" smtClean="0">
              <a:solidFill>
                <a:schemeClr val="tx1"/>
              </a:solidFill>
            </a:endParaRPr>
          </a:p>
        </p:txBody>
      </p:sp>
      <p:sp>
        <p:nvSpPr>
          <p:cNvPr id="4" name="TextBox 3"/>
          <p:cNvSpPr txBox="1"/>
          <p:nvPr/>
        </p:nvSpPr>
        <p:spPr>
          <a:xfrm>
            <a:off x="762000" y="5473005"/>
            <a:ext cx="8153400" cy="1384995"/>
          </a:xfrm>
          <a:prstGeom prst="rect">
            <a:avLst/>
          </a:prstGeom>
          <a:noFill/>
        </p:spPr>
        <p:txBody>
          <a:bodyPr wrap="square" rtlCol="0">
            <a:spAutoFit/>
          </a:bodyPr>
          <a:lstStyle/>
          <a:p>
            <a:pPr marL="342900" indent="-342900">
              <a:buFont typeface="+mj-lt"/>
              <a:buAutoNum type="arabicPeriod"/>
            </a:pPr>
            <a:r>
              <a:rPr lang="en-US" sz="1050" b="1" dirty="0"/>
              <a:t>Abdel-</a:t>
            </a:r>
            <a:r>
              <a:rPr lang="en-US" sz="1050" b="1" dirty="0" err="1"/>
              <a:t>Latif</a:t>
            </a:r>
            <a:r>
              <a:rPr lang="en-US" sz="1050" b="1" dirty="0"/>
              <a:t> ME, Pinner J, Clews S, Cooke F, </a:t>
            </a:r>
            <a:r>
              <a:rPr lang="en-US" sz="1050" b="1" dirty="0" err="1"/>
              <a:t>Lui</a:t>
            </a:r>
            <a:r>
              <a:rPr lang="en-US" sz="1050" b="1" dirty="0"/>
              <a:t> </a:t>
            </a:r>
            <a:r>
              <a:rPr lang="en-US" sz="1050" b="1" dirty="0" err="1"/>
              <a:t>K,Oei</a:t>
            </a:r>
            <a:r>
              <a:rPr lang="en-US" sz="1050" b="1" dirty="0"/>
              <a:t> J. Effects of breast milk on the severity and outcome of neonatal abstinence syndrome among infants of drug-dependent mothers. Pediatrics. 2006;117(6). Available at: </a:t>
            </a:r>
            <a:r>
              <a:rPr lang="en-US" sz="1050" b="1" u="sng" dirty="0">
                <a:hlinkClick r:id="rId2"/>
              </a:rPr>
              <a:t>www.pediatrics.org/cgi/content/full/117/6/e1163pmid:16740817</a:t>
            </a:r>
            <a:r>
              <a:rPr lang="en-US" sz="1050" b="1" dirty="0"/>
              <a:t>  </a:t>
            </a:r>
          </a:p>
          <a:p>
            <a:pPr marL="342900" indent="-342900">
              <a:buFont typeface="+mj-lt"/>
              <a:buAutoNum type="arabicPeriod"/>
            </a:pPr>
            <a:r>
              <a:rPr lang="en-US" sz="1050" b="1" dirty="0" err="1"/>
              <a:t>Jansson</a:t>
            </a:r>
            <a:r>
              <a:rPr lang="en-US" sz="1050" b="1" dirty="0"/>
              <a:t> LM, Academy of Breastfeeding Medicine Protocol Committee . ABM clinical protocol #21: guidelines for breastfeeding and the drug-dependent woman. Breastfeed Med. 2009;4(4):225–14 28pmid:19835481 </a:t>
            </a:r>
          </a:p>
          <a:p>
            <a:pPr marL="342900" indent="-342900">
              <a:buFont typeface="+mj-lt"/>
              <a:buAutoNum type="arabicPeriod"/>
            </a:pPr>
            <a:r>
              <a:rPr lang="en-US" sz="1050" b="1" dirty="0"/>
              <a:t>14. </a:t>
            </a:r>
            <a:r>
              <a:rPr lang="en-US" sz="1050" b="1" dirty="0">
                <a:hlinkClick r:id="rId3"/>
              </a:rPr>
              <a:t>Mohamed E. Abdel-</a:t>
            </a:r>
            <a:r>
              <a:rPr lang="en-US" sz="1050" b="1" dirty="0" err="1">
                <a:hlinkClick r:id="rId3"/>
              </a:rPr>
              <a:t>Latif</a:t>
            </a:r>
            <a:r>
              <a:rPr lang="en-US" sz="1050" b="1" dirty="0"/>
              <a:t>, MRCPCH,</a:t>
            </a:r>
          </a:p>
          <a:p>
            <a:pPr marL="342900" indent="-342900">
              <a:buFont typeface="+mj-lt"/>
              <a:buAutoNum type="arabicPeriod"/>
            </a:pPr>
            <a:r>
              <a:rPr lang="en-US" sz="1050" b="1" dirty="0"/>
              <a:t>Effects of Breast Milk on the Severity and Outcome of Neonatal Abstinence Syndrome Among Infants of Drug-Dependent Mothers; Pediatrics 2006</a:t>
            </a:r>
            <a:endParaRPr lang="en-US" sz="1050" b="1" dirty="0"/>
          </a:p>
        </p:txBody>
      </p:sp>
    </p:spTree>
    <p:extLst>
      <p:ext uri="{BB962C8B-B14F-4D97-AF65-F5344CB8AC3E}">
        <p14:creationId xmlns:p14="http://schemas.microsoft.com/office/powerpoint/2010/main" val="218833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80">
                                          <p:stCondLst>
                                            <p:cond delay="0"/>
                                          </p:stCondLst>
                                        </p:cTn>
                                        <p:tgtEl>
                                          <p:spTgt spid="3">
                                            <p:txEl>
                                              <p:pRg st="2" end="2"/>
                                            </p:txEl>
                                          </p:spTgt>
                                        </p:tgtEl>
                                      </p:cBhvr>
                                    </p:animEffect>
                                    <p:anim calcmode="lin" valueType="num">
                                      <p:cBhvr>
                                        <p:cTn id="2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2" end="2"/>
                                            </p:txEl>
                                          </p:spTgt>
                                        </p:tgtEl>
                                      </p:cBhvr>
                                      <p:to x="100000" y="60000"/>
                                    </p:animScale>
                                    <p:animScale>
                                      <p:cBhvr>
                                        <p:cTn id="30" dur="166" decel="50000">
                                          <p:stCondLst>
                                            <p:cond delay="676"/>
                                          </p:stCondLst>
                                        </p:cTn>
                                        <p:tgtEl>
                                          <p:spTgt spid="3">
                                            <p:txEl>
                                              <p:pRg st="2" end="2"/>
                                            </p:txEl>
                                          </p:spTgt>
                                        </p:tgtEl>
                                      </p:cBhvr>
                                      <p:to x="100000" y="100000"/>
                                    </p:animScale>
                                    <p:animScale>
                                      <p:cBhvr>
                                        <p:cTn id="31" dur="26">
                                          <p:stCondLst>
                                            <p:cond delay="1312"/>
                                          </p:stCondLst>
                                        </p:cTn>
                                        <p:tgtEl>
                                          <p:spTgt spid="3">
                                            <p:txEl>
                                              <p:pRg st="2" end="2"/>
                                            </p:txEl>
                                          </p:spTgt>
                                        </p:tgtEl>
                                      </p:cBhvr>
                                      <p:to x="100000" y="80000"/>
                                    </p:animScale>
                                    <p:animScale>
                                      <p:cBhvr>
                                        <p:cTn id="32" dur="166" decel="50000">
                                          <p:stCondLst>
                                            <p:cond delay="1338"/>
                                          </p:stCondLst>
                                        </p:cTn>
                                        <p:tgtEl>
                                          <p:spTgt spid="3">
                                            <p:txEl>
                                              <p:pRg st="2" end="2"/>
                                            </p:txEl>
                                          </p:spTgt>
                                        </p:tgtEl>
                                      </p:cBhvr>
                                      <p:to x="100000" y="100000"/>
                                    </p:animScale>
                                    <p:animScale>
                                      <p:cBhvr>
                                        <p:cTn id="33" dur="26">
                                          <p:stCondLst>
                                            <p:cond delay="1642"/>
                                          </p:stCondLst>
                                        </p:cTn>
                                        <p:tgtEl>
                                          <p:spTgt spid="3">
                                            <p:txEl>
                                              <p:pRg st="2" end="2"/>
                                            </p:txEl>
                                          </p:spTgt>
                                        </p:tgtEl>
                                      </p:cBhvr>
                                      <p:to x="100000" y="90000"/>
                                    </p:animScale>
                                    <p:animScale>
                                      <p:cBhvr>
                                        <p:cTn id="34" dur="166" decel="50000">
                                          <p:stCondLst>
                                            <p:cond delay="1668"/>
                                          </p:stCondLst>
                                        </p:cTn>
                                        <p:tgtEl>
                                          <p:spTgt spid="3">
                                            <p:txEl>
                                              <p:pRg st="2" end="2"/>
                                            </p:txEl>
                                          </p:spTgt>
                                        </p:tgtEl>
                                      </p:cBhvr>
                                      <p:to x="100000" y="100000"/>
                                    </p:animScale>
                                    <p:animScale>
                                      <p:cBhvr>
                                        <p:cTn id="35" dur="26">
                                          <p:stCondLst>
                                            <p:cond delay="1808"/>
                                          </p:stCondLst>
                                        </p:cTn>
                                        <p:tgtEl>
                                          <p:spTgt spid="3">
                                            <p:txEl>
                                              <p:pRg st="2" end="2"/>
                                            </p:txEl>
                                          </p:spTgt>
                                        </p:tgtEl>
                                      </p:cBhvr>
                                      <p:to x="100000" y="95000"/>
                                    </p:animScale>
                                    <p:animScale>
                                      <p:cBhvr>
                                        <p:cTn id="36"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772400" cy="1362075"/>
          </a:xfrm>
        </p:spPr>
        <p:txBody>
          <a:bodyPr>
            <a:normAutofit/>
          </a:bodyPr>
          <a:lstStyle/>
          <a:p>
            <a:pPr algn="ctr"/>
            <a:r>
              <a:rPr lang="en-US" sz="3500" dirty="0" smtClean="0"/>
              <a:t>Neonatal Abstinence Syndrome (NAS)</a:t>
            </a:r>
            <a:endParaRPr lang="en-US" sz="3500" dirty="0"/>
          </a:p>
        </p:txBody>
      </p:sp>
      <p:sp>
        <p:nvSpPr>
          <p:cNvPr id="3" name="Text Placeholder 2"/>
          <p:cNvSpPr>
            <a:spLocks noGrp="1"/>
          </p:cNvSpPr>
          <p:nvPr>
            <p:ph type="body" idx="1"/>
          </p:nvPr>
        </p:nvSpPr>
        <p:spPr>
          <a:xfrm>
            <a:off x="457200" y="1981200"/>
            <a:ext cx="7772400" cy="2133600"/>
          </a:xfrm>
        </p:spPr>
        <p:txBody>
          <a:bodyPr/>
          <a:lstStyle/>
          <a:p>
            <a:r>
              <a:rPr lang="en-US" sz="2200" b="1" dirty="0">
                <a:solidFill>
                  <a:schemeClr val="tx1"/>
                </a:solidFill>
              </a:rPr>
              <a:t>Scoring </a:t>
            </a:r>
            <a:r>
              <a:rPr lang="en-US" sz="2200" b="1" dirty="0" smtClean="0">
                <a:solidFill>
                  <a:schemeClr val="tx1"/>
                </a:solidFill>
              </a:rPr>
              <a:t>Tools:</a:t>
            </a:r>
            <a:endParaRPr lang="en-US" sz="2200" dirty="0">
              <a:solidFill>
                <a:schemeClr val="tx1"/>
              </a:solidFill>
            </a:endParaRPr>
          </a:p>
          <a:p>
            <a:pPr marL="342900" lvl="0" indent="-342900">
              <a:buFont typeface="Arial" pitchFamily="34" charset="0"/>
              <a:buChar char="•"/>
            </a:pPr>
            <a:r>
              <a:rPr lang="en-US" b="1" dirty="0" smtClean="0">
                <a:solidFill>
                  <a:schemeClr val="tx1"/>
                </a:solidFill>
              </a:rPr>
              <a:t>65</a:t>
            </a:r>
            <a:r>
              <a:rPr lang="en-US" b="1" dirty="0">
                <a:solidFill>
                  <a:schemeClr val="tx1"/>
                </a:solidFill>
              </a:rPr>
              <a:t>% </a:t>
            </a:r>
            <a:r>
              <a:rPr lang="en-US" b="1" dirty="0" err="1">
                <a:solidFill>
                  <a:schemeClr val="tx1"/>
                </a:solidFill>
              </a:rPr>
              <a:t>Finnigan</a:t>
            </a:r>
            <a:r>
              <a:rPr lang="en-US" b="1" dirty="0">
                <a:solidFill>
                  <a:schemeClr val="tx1"/>
                </a:solidFill>
              </a:rPr>
              <a:t>/Mod. </a:t>
            </a:r>
            <a:r>
              <a:rPr lang="en-US" b="1" dirty="0" err="1">
                <a:solidFill>
                  <a:schemeClr val="tx1"/>
                </a:solidFill>
              </a:rPr>
              <a:t>Finergan</a:t>
            </a:r>
            <a:endParaRPr lang="en-US" b="1" dirty="0">
              <a:solidFill>
                <a:schemeClr val="tx1"/>
              </a:solidFill>
            </a:endParaRPr>
          </a:p>
          <a:p>
            <a:pPr marL="342900" lvl="0" indent="-342900">
              <a:buFont typeface="Arial" pitchFamily="34" charset="0"/>
              <a:buChar char="•"/>
            </a:pPr>
            <a:r>
              <a:rPr lang="en-US" b="1" dirty="0" smtClean="0">
                <a:solidFill>
                  <a:schemeClr val="tx1"/>
                </a:solidFill>
              </a:rPr>
              <a:t>4</a:t>
            </a:r>
            <a:r>
              <a:rPr lang="en-US" b="1" dirty="0">
                <a:solidFill>
                  <a:schemeClr val="tx1"/>
                </a:solidFill>
              </a:rPr>
              <a:t>% </a:t>
            </a:r>
            <a:r>
              <a:rPr lang="en-US" b="1" dirty="0" err="1">
                <a:solidFill>
                  <a:schemeClr val="tx1"/>
                </a:solidFill>
              </a:rPr>
              <a:t>Lipsitz</a:t>
            </a:r>
            <a:endParaRPr lang="en-US" b="1" dirty="0">
              <a:solidFill>
                <a:schemeClr val="tx1"/>
              </a:solidFill>
            </a:endParaRPr>
          </a:p>
          <a:p>
            <a:pPr marL="342900" lvl="0" indent="-342900">
              <a:buFont typeface="Arial" pitchFamily="34" charset="0"/>
              <a:buChar char="•"/>
            </a:pPr>
            <a:r>
              <a:rPr lang="en-US" b="1" dirty="0" smtClean="0">
                <a:solidFill>
                  <a:schemeClr val="tx1"/>
                </a:solidFill>
              </a:rPr>
              <a:t>14</a:t>
            </a:r>
            <a:r>
              <a:rPr lang="en-US" b="1" dirty="0">
                <a:solidFill>
                  <a:schemeClr val="tx1"/>
                </a:solidFill>
              </a:rPr>
              <a:t>% Unit developed scales</a:t>
            </a:r>
          </a:p>
          <a:p>
            <a:pPr marL="342900" lvl="0" indent="-342900">
              <a:buFont typeface="Arial" pitchFamily="34" charset="0"/>
              <a:buChar char="•"/>
            </a:pPr>
            <a:r>
              <a:rPr lang="en-US" b="1" dirty="0" smtClean="0">
                <a:solidFill>
                  <a:schemeClr val="tx1"/>
                </a:solidFill>
              </a:rPr>
              <a:t>18</a:t>
            </a:r>
            <a:r>
              <a:rPr lang="en-US" b="1" dirty="0" smtClean="0">
                <a:solidFill>
                  <a:schemeClr val="tx1"/>
                </a:solidFill>
              </a:rPr>
              <a:t>% </a:t>
            </a:r>
            <a:r>
              <a:rPr lang="en-US" b="1" dirty="0">
                <a:solidFill>
                  <a:schemeClr val="tx1"/>
                </a:solidFill>
              </a:rPr>
              <a:t>No scoring system</a:t>
            </a:r>
          </a:p>
          <a:p>
            <a:endParaRPr lang="en-US" dirty="0"/>
          </a:p>
        </p:txBody>
      </p:sp>
    </p:spTree>
    <p:extLst>
      <p:ext uri="{BB962C8B-B14F-4D97-AF65-F5344CB8AC3E}">
        <p14:creationId xmlns:p14="http://schemas.microsoft.com/office/powerpoint/2010/main" val="130308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7772400" cy="3570287"/>
          </a:xfrm>
        </p:spPr>
        <p:txBody>
          <a:bodyPr>
            <a:normAutofit lnSpcReduction="10000"/>
          </a:bodyPr>
          <a:lstStyle/>
          <a:p>
            <a:r>
              <a:rPr lang="en-US" sz="4400" b="1" dirty="0" smtClean="0">
                <a:solidFill>
                  <a:schemeClr val="tx1"/>
                </a:solidFill>
              </a:rPr>
              <a:t>Objectives:</a:t>
            </a:r>
            <a:endParaRPr lang="en-US" sz="4400" b="1" dirty="0">
              <a:solidFill>
                <a:schemeClr val="tx1"/>
              </a:solidFill>
            </a:endParaRPr>
          </a:p>
          <a:p>
            <a:pPr marL="342900" indent="-342900">
              <a:buFont typeface="Arial" pitchFamily="34" charset="0"/>
              <a:buChar char="•"/>
            </a:pPr>
            <a:r>
              <a:rPr lang="en-US" dirty="0"/>
              <a:t> </a:t>
            </a:r>
            <a:r>
              <a:rPr lang="en-US" b="1" dirty="0">
                <a:solidFill>
                  <a:schemeClr val="tx1"/>
                </a:solidFill>
              </a:rPr>
              <a:t>Describe the common causes of NAS</a:t>
            </a:r>
          </a:p>
          <a:p>
            <a:pPr marL="342900" indent="-342900">
              <a:buFont typeface="Arial" pitchFamily="34" charset="0"/>
              <a:buChar char="•"/>
            </a:pPr>
            <a:r>
              <a:rPr lang="en-US" b="1" dirty="0">
                <a:solidFill>
                  <a:schemeClr val="tx1"/>
                </a:solidFill>
              </a:rPr>
              <a:t> Clinical Presentation</a:t>
            </a:r>
          </a:p>
          <a:p>
            <a:pPr marL="342900" indent="-342900">
              <a:buFont typeface="Arial" pitchFamily="34" charset="0"/>
              <a:buChar char="•"/>
            </a:pPr>
            <a:r>
              <a:rPr lang="en-US" b="1" dirty="0">
                <a:solidFill>
                  <a:schemeClr val="tx1"/>
                </a:solidFill>
              </a:rPr>
              <a:t> Diagnosis</a:t>
            </a:r>
          </a:p>
          <a:p>
            <a:pPr marL="342900" indent="-342900">
              <a:buFont typeface="Arial" pitchFamily="34" charset="0"/>
              <a:buChar char="•"/>
            </a:pPr>
            <a:r>
              <a:rPr lang="en-US" b="1" dirty="0">
                <a:solidFill>
                  <a:schemeClr val="tx1"/>
                </a:solidFill>
              </a:rPr>
              <a:t> Identify the different scoring system for </a:t>
            </a:r>
            <a:r>
              <a:rPr lang="en-US" b="1" dirty="0" smtClean="0">
                <a:solidFill>
                  <a:schemeClr val="tx1"/>
                </a:solidFill>
              </a:rPr>
              <a:t>pharmacologic therapy</a:t>
            </a:r>
            <a:endParaRPr lang="en-US" b="1" dirty="0">
              <a:solidFill>
                <a:schemeClr val="tx1"/>
              </a:solidFill>
            </a:endParaRPr>
          </a:p>
          <a:p>
            <a:pPr marL="342900" indent="-342900">
              <a:buFont typeface="Arial" pitchFamily="34" charset="0"/>
              <a:buChar char="•"/>
            </a:pPr>
            <a:r>
              <a:rPr lang="en-US" b="1" dirty="0">
                <a:solidFill>
                  <a:schemeClr val="tx1"/>
                </a:solidFill>
              </a:rPr>
              <a:t> Minimize </a:t>
            </a:r>
            <a:r>
              <a:rPr lang="en-US" b="1" dirty="0" err="1">
                <a:solidFill>
                  <a:schemeClr val="tx1"/>
                </a:solidFill>
              </a:rPr>
              <a:t>neuroexcitation</a:t>
            </a:r>
            <a:r>
              <a:rPr lang="en-US" b="1" dirty="0">
                <a:solidFill>
                  <a:schemeClr val="tx1"/>
                </a:solidFill>
              </a:rPr>
              <a:t> during </a:t>
            </a:r>
            <a:r>
              <a:rPr lang="en-US" b="1" dirty="0" smtClean="0">
                <a:solidFill>
                  <a:schemeClr val="tx1"/>
                </a:solidFill>
              </a:rPr>
              <a:t>withdrawal</a:t>
            </a:r>
          </a:p>
          <a:p>
            <a:pPr marL="342900" indent="-342900">
              <a:buFont typeface="Arial" pitchFamily="34" charset="0"/>
              <a:buChar char="•"/>
            </a:pPr>
            <a:r>
              <a:rPr lang="en-US" b="1" dirty="0" smtClean="0">
                <a:solidFill>
                  <a:schemeClr val="tx1"/>
                </a:solidFill>
              </a:rPr>
              <a:t> Pharmacologic treatment</a:t>
            </a:r>
            <a:endParaRPr lang="en-US" b="1" dirty="0">
              <a:solidFill>
                <a:schemeClr val="tx1"/>
              </a:solidFill>
            </a:endParaRPr>
          </a:p>
          <a:p>
            <a:pPr marL="342900" indent="-342900">
              <a:buFont typeface="Arial" pitchFamily="34" charset="0"/>
              <a:buChar char="•"/>
            </a:pPr>
            <a:r>
              <a:rPr lang="en-US" b="1" dirty="0">
                <a:solidFill>
                  <a:schemeClr val="tx1"/>
                </a:solidFill>
              </a:rPr>
              <a:t> Prenatal counseling in setting of known exposure</a:t>
            </a:r>
          </a:p>
        </p:txBody>
      </p:sp>
    </p:spTree>
    <p:extLst>
      <p:ext uri="{BB962C8B-B14F-4D97-AF65-F5344CB8AC3E}">
        <p14:creationId xmlns:p14="http://schemas.microsoft.com/office/powerpoint/2010/main" val="136397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399032"/>
          </a:xfrm>
        </p:spPr>
        <p:txBody>
          <a:bodyPr/>
          <a:lstStyle/>
          <a:p>
            <a:pPr algn="ctr"/>
            <a:r>
              <a:rPr lang="en-US" b="1" dirty="0" smtClean="0"/>
              <a:t>Signs and Symptoms</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33600" y="2209800"/>
            <a:ext cx="4876800" cy="2743200"/>
          </a:xfrm>
        </p:spPr>
      </p:pic>
    </p:spTree>
    <p:extLst>
      <p:ext uri="{BB962C8B-B14F-4D97-AF65-F5344CB8AC3E}">
        <p14:creationId xmlns:p14="http://schemas.microsoft.com/office/powerpoint/2010/main" val="164977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6629400" cy="903027"/>
          </a:xfrm>
        </p:spPr>
        <p:txBody>
          <a:bodyPr/>
          <a:lstStyle/>
          <a:p>
            <a:pPr algn="ctr"/>
            <a:r>
              <a:rPr lang="en-US" dirty="0" smtClean="0"/>
              <a:t>Finnegan </a:t>
            </a:r>
            <a:r>
              <a:rPr lang="en-US" dirty="0" smtClean="0"/>
              <a:t>Score</a:t>
            </a:r>
            <a:endParaRPr lang="en-US" dirty="0"/>
          </a:p>
        </p:txBody>
      </p:sp>
      <p:pic>
        <p:nvPicPr>
          <p:cNvPr id="4" name="Picture 2" descr="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685800"/>
            <a:ext cx="6019800" cy="6030913"/>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7511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772400" cy="1362075"/>
          </a:xfrm>
        </p:spPr>
        <p:txBody>
          <a:bodyPr/>
          <a:lstStyle/>
          <a:p>
            <a:r>
              <a:rPr lang="en-US" dirty="0"/>
              <a:t>Treatment</a:t>
            </a:r>
            <a:br>
              <a:rPr lang="en-US" dirty="0"/>
            </a:br>
            <a:endParaRPr lang="en-US" dirty="0"/>
          </a:p>
        </p:txBody>
      </p:sp>
      <p:sp>
        <p:nvSpPr>
          <p:cNvPr id="3" name="Text Placeholder 2"/>
          <p:cNvSpPr>
            <a:spLocks noGrp="1"/>
          </p:cNvSpPr>
          <p:nvPr>
            <p:ph type="body" idx="1"/>
          </p:nvPr>
        </p:nvSpPr>
        <p:spPr>
          <a:xfrm>
            <a:off x="722313" y="1371600"/>
            <a:ext cx="7772400" cy="4267199"/>
          </a:xfrm>
        </p:spPr>
        <p:txBody>
          <a:bodyPr>
            <a:normAutofit/>
          </a:bodyPr>
          <a:lstStyle/>
          <a:p>
            <a:r>
              <a:rPr lang="en-US" sz="2200" b="1" dirty="0">
                <a:solidFill>
                  <a:schemeClr val="tx1"/>
                </a:solidFill>
              </a:rPr>
              <a:t>Non </a:t>
            </a:r>
            <a:r>
              <a:rPr lang="en-US" sz="2200" b="1" dirty="0" smtClean="0">
                <a:solidFill>
                  <a:schemeClr val="tx1"/>
                </a:solidFill>
              </a:rPr>
              <a:t>Pharmacological:</a:t>
            </a:r>
            <a:endParaRPr lang="en-US" sz="2200" b="1" dirty="0">
              <a:solidFill>
                <a:schemeClr val="tx1"/>
              </a:solidFill>
            </a:endParaRPr>
          </a:p>
          <a:p>
            <a:pPr marL="342900" lvl="0" indent="-342900">
              <a:buFont typeface="Arial" pitchFamily="34" charset="0"/>
              <a:buChar char="•"/>
            </a:pPr>
            <a:r>
              <a:rPr lang="en-US" b="1" dirty="0">
                <a:solidFill>
                  <a:schemeClr val="tx1"/>
                </a:solidFill>
              </a:rPr>
              <a:t>Swaddling</a:t>
            </a:r>
          </a:p>
          <a:p>
            <a:pPr marL="342900" lvl="0" indent="-342900">
              <a:buFont typeface="Arial" pitchFamily="34" charset="0"/>
              <a:buChar char="•"/>
            </a:pPr>
            <a:r>
              <a:rPr lang="en-US" b="1" dirty="0">
                <a:solidFill>
                  <a:schemeClr val="tx1"/>
                </a:solidFill>
              </a:rPr>
              <a:t>Minimal stimulation, quiet atmosphere</a:t>
            </a:r>
          </a:p>
          <a:p>
            <a:pPr marL="342900" lvl="0" indent="-342900">
              <a:buFont typeface="Arial" pitchFamily="34" charset="0"/>
              <a:buChar char="•"/>
            </a:pPr>
            <a:r>
              <a:rPr lang="en-US" b="1" dirty="0">
                <a:solidFill>
                  <a:schemeClr val="tx1"/>
                </a:solidFill>
              </a:rPr>
              <a:t>Low lighting</a:t>
            </a:r>
          </a:p>
          <a:p>
            <a:pPr marL="342900" lvl="0" indent="-342900">
              <a:buFont typeface="Arial" pitchFamily="34" charset="0"/>
              <a:buChar char="•"/>
            </a:pPr>
            <a:r>
              <a:rPr lang="en-US" b="1" dirty="0">
                <a:solidFill>
                  <a:schemeClr val="tx1"/>
                </a:solidFill>
              </a:rPr>
              <a:t>Rocking</a:t>
            </a:r>
          </a:p>
          <a:p>
            <a:pPr marL="342900" lvl="0" indent="-342900">
              <a:buFont typeface="Arial" pitchFamily="34" charset="0"/>
              <a:buChar char="•"/>
            </a:pPr>
            <a:r>
              <a:rPr lang="en-US" b="1" dirty="0">
                <a:solidFill>
                  <a:schemeClr val="tx1"/>
                </a:solidFill>
              </a:rPr>
              <a:t>Pacifier</a:t>
            </a:r>
          </a:p>
          <a:p>
            <a:pPr marL="342900" lvl="0" indent="-342900">
              <a:buFont typeface="Arial" pitchFamily="34" charset="0"/>
              <a:buChar char="•"/>
            </a:pPr>
            <a:r>
              <a:rPr lang="en-US" b="1" dirty="0">
                <a:solidFill>
                  <a:schemeClr val="tx1"/>
                </a:solidFill>
              </a:rPr>
              <a:t>Hold infant is “C” position</a:t>
            </a:r>
          </a:p>
          <a:p>
            <a:pPr marL="342900" lvl="0" indent="-342900">
              <a:buFont typeface="Arial" pitchFamily="34" charset="0"/>
              <a:buChar char="•"/>
            </a:pPr>
            <a:r>
              <a:rPr lang="en-US" b="1" dirty="0">
                <a:solidFill>
                  <a:schemeClr val="tx1"/>
                </a:solidFill>
              </a:rPr>
              <a:t>Firm clapping of bottom</a:t>
            </a:r>
          </a:p>
          <a:p>
            <a:endParaRPr lang="en-US" dirty="0"/>
          </a:p>
        </p:txBody>
      </p:sp>
    </p:spTree>
    <p:extLst>
      <p:ext uri="{BB962C8B-B14F-4D97-AF65-F5344CB8AC3E}">
        <p14:creationId xmlns:p14="http://schemas.microsoft.com/office/powerpoint/2010/main" val="265122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0" end="0"/>
                                            </p:txEl>
                                          </p:spTgt>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3">
                                            <p:txEl>
                                              <p:pRg st="1" end="1"/>
                                            </p:txEl>
                                          </p:spTgt>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3">
                                            <p:txEl>
                                              <p:pRg st="2" end="2"/>
                                            </p:txEl>
                                          </p:spTgt>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3">
                                            <p:txEl>
                                              <p:pRg st="3" end="3"/>
                                            </p:txEl>
                                          </p:spTgt>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3">
                                            <p:txEl>
                                              <p:pRg st="4" end="4"/>
                                            </p:txEl>
                                          </p:spTgt>
                                        </p:tgtEl>
                                        <p:attrNameLst>
                                          <p:attrName>r</p:attrName>
                                        </p:attrNameLst>
                                      </p:cBhvr>
                                    </p:animRot>
                                  </p:childTnLst>
                                </p:cTn>
                              </p:par>
                              <p:par>
                                <p:cTn id="15" presetID="8" presetClass="emph" presetSubtype="0" fill="hold" nodeType="withEffect">
                                  <p:stCondLst>
                                    <p:cond delay="0"/>
                                  </p:stCondLst>
                                  <p:childTnLst>
                                    <p:animRot by="21600000">
                                      <p:cBhvr>
                                        <p:cTn id="16" dur="2000" fill="hold"/>
                                        <p:tgtEl>
                                          <p:spTgt spid="3">
                                            <p:txEl>
                                              <p:pRg st="5" end="5"/>
                                            </p:txEl>
                                          </p:spTgt>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3">
                                            <p:txEl>
                                              <p:pRg st="6" end="6"/>
                                            </p:txEl>
                                          </p:spTgt>
                                        </p:tgtEl>
                                        <p:attrNameLst>
                                          <p:attrName>r</p:attrName>
                                        </p:attrNameLst>
                                      </p:cBhvr>
                                    </p:animRot>
                                  </p:childTnLst>
                                </p:cTn>
                              </p:par>
                              <p:par>
                                <p:cTn id="19" presetID="8" presetClass="emph" presetSubtype="0" fill="hold" nodeType="withEffect">
                                  <p:stCondLst>
                                    <p:cond delay="0"/>
                                  </p:stCondLst>
                                  <p:childTnLst>
                                    <p:animRot by="21600000">
                                      <p:cBhvr>
                                        <p:cTn id="20" dur="2000" fill="hold"/>
                                        <p:tgtEl>
                                          <p:spTgt spid="3">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772400" cy="1362075"/>
          </a:xfrm>
        </p:spPr>
        <p:txBody>
          <a:bodyPr/>
          <a:lstStyle/>
          <a:p>
            <a:r>
              <a:rPr lang="en-US" dirty="0"/>
              <a:t>Treatment</a:t>
            </a:r>
          </a:p>
        </p:txBody>
      </p:sp>
      <p:sp>
        <p:nvSpPr>
          <p:cNvPr id="5" name="Rectangle 1"/>
          <p:cNvSpPr>
            <a:spLocks noGrp="1" noChangeArrowheads="1"/>
          </p:cNvSpPr>
          <p:nvPr>
            <p:ph type="body" idx="1"/>
          </p:nvPr>
        </p:nvSpPr>
        <p:spPr bwMode="auto">
          <a:xfrm>
            <a:off x="152400" y="1371600"/>
            <a:ext cx="881683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n-US" b="1" u="none" strike="noStrike" cap="none" normalizeH="0" dirty="0" smtClean="0">
                <a:ln>
                  <a:noFill/>
                </a:ln>
                <a:solidFill>
                  <a:schemeClr val="tx1"/>
                </a:solidFill>
                <a:effectLst/>
                <a:latin typeface="Arial" pitchFamily="34" charset="0"/>
                <a:ea typeface="Times New Roman" pitchFamily="18" charset="0"/>
              </a:rPr>
              <a:t> Pharmacological </a:t>
            </a:r>
            <a:r>
              <a:rPr kumimoji="0" lang="en-US" b="1" u="none" strike="noStrike" cap="none" normalizeH="0" dirty="0" smtClean="0">
                <a:ln>
                  <a:noFill/>
                </a:ln>
                <a:solidFill>
                  <a:schemeClr val="tx1"/>
                </a:solidFill>
                <a:effectLst/>
                <a:latin typeface="Arial" pitchFamily="34" charset="0"/>
                <a:ea typeface="Times New Roman" pitchFamily="18" charset="0"/>
              </a:rPr>
              <a:t>Treatment</a:t>
            </a:r>
            <a:endParaRPr kumimoji="0" lang="en-US" b="1" u="none" strike="noStrike" cap="none" normalizeH="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1" u="none" strike="noStrike" cap="none" normalizeH="0" dirty="0" smtClean="0">
                <a:ln>
                  <a:noFill/>
                </a:ln>
                <a:solidFill>
                  <a:schemeClr val="tx1"/>
                </a:solidFill>
                <a:effectLst/>
                <a:latin typeface="Arial" pitchFamily="34" charset="0"/>
                <a:ea typeface="Times New Roman" pitchFamily="18" charset="0"/>
              </a:rPr>
              <a:t> Drugs </a:t>
            </a:r>
            <a:r>
              <a:rPr kumimoji="0" lang="en-US" b="1" u="none" strike="noStrike" cap="none" normalizeH="0" dirty="0" smtClean="0">
                <a:ln>
                  <a:noFill/>
                </a:ln>
                <a:solidFill>
                  <a:schemeClr val="tx1"/>
                </a:solidFill>
                <a:effectLst/>
                <a:latin typeface="Arial" pitchFamily="34" charset="0"/>
                <a:ea typeface="Times New Roman" pitchFamily="18" charset="0"/>
              </a:rPr>
              <a:t>Used in the Treatment of Neonatal Narcotic Withdrawal</a:t>
            </a:r>
            <a:endParaRPr kumimoji="0" lang="en-US" b="1" u="none" strike="noStrike" cap="none" normalizeH="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lang="en-US" b="1" dirty="0">
                <a:solidFill>
                  <a:schemeClr val="tx1"/>
                </a:solidFill>
                <a:latin typeface="Arial" pitchFamily="34" charset="0"/>
                <a:ea typeface="Times New Roman" pitchFamily="18" charset="0"/>
              </a:rPr>
              <a:t> </a:t>
            </a:r>
            <a:r>
              <a:rPr kumimoji="0" lang="en-US" b="1" u="none" strike="noStrike" cap="none" normalizeH="0" dirty="0" smtClean="0">
                <a:ln>
                  <a:noFill/>
                </a:ln>
                <a:solidFill>
                  <a:schemeClr val="tx1"/>
                </a:solidFill>
                <a:effectLst/>
                <a:latin typeface="Arial" pitchFamily="34" charset="0"/>
                <a:ea typeface="Times New Roman" pitchFamily="18" charset="0"/>
              </a:rPr>
              <a:t>Oral </a:t>
            </a:r>
            <a:r>
              <a:rPr kumimoji="0" lang="en-US" b="1" u="none" strike="noStrike" cap="none" normalizeH="0" dirty="0" smtClean="0">
                <a:ln>
                  <a:noFill/>
                </a:ln>
                <a:solidFill>
                  <a:schemeClr val="tx1"/>
                </a:solidFill>
                <a:effectLst/>
                <a:latin typeface="Arial" pitchFamily="34" charset="0"/>
                <a:ea typeface="Times New Roman" pitchFamily="18" charset="0"/>
              </a:rPr>
              <a:t>Phenobarbital 10 mg/kg every 12 PRN (adjunct therapy most MD)</a:t>
            </a:r>
            <a:endParaRPr kumimoji="0" lang="en-US" b="1" u="none" strike="noStrike" cap="none" normalizeH="0" dirty="0" smtClean="0">
              <a:ln>
                <a:noFill/>
              </a:ln>
              <a:solidFill>
                <a:schemeClr val="tx1"/>
              </a:solidFill>
              <a:effectLst/>
              <a:latin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425378644"/>
              </p:ext>
            </p:extLst>
          </p:nvPr>
        </p:nvGraphicFramePr>
        <p:xfrm>
          <a:off x="304800" y="2667000"/>
          <a:ext cx="8610601" cy="3276600"/>
        </p:xfrm>
        <a:graphic>
          <a:graphicData uri="http://schemas.openxmlformats.org/drawingml/2006/table">
            <a:tbl>
              <a:tblPr>
                <a:tableStyleId>{5C22544A-7EE6-4342-B048-85BDC9FD1C3A}</a:tableStyleId>
              </a:tblPr>
              <a:tblGrid>
                <a:gridCol w="1551460"/>
                <a:gridCol w="2182340"/>
                <a:gridCol w="2394466"/>
                <a:gridCol w="2243154"/>
                <a:gridCol w="239181"/>
              </a:tblGrid>
              <a:tr h="607928">
                <a:tc>
                  <a:txBody>
                    <a:bodyPr/>
                    <a:lstStyle/>
                    <a:p>
                      <a:pPr marL="0" marR="0" algn="ctr">
                        <a:spcBef>
                          <a:spcPts val="0"/>
                        </a:spcBef>
                        <a:spcAft>
                          <a:spcPts val="0"/>
                        </a:spcAft>
                      </a:pPr>
                      <a:r>
                        <a:rPr lang="en-US" sz="2000" b="1" i="0" baseline="0" dirty="0">
                          <a:effectLst/>
                        </a:rPr>
                        <a:t>Drug</a:t>
                      </a:r>
                      <a:endParaRPr lang="en-US" sz="2000" b="1" i="0" baseline="0" dirty="0">
                        <a:effectLst/>
                        <a:latin typeface="Times New Roman"/>
                        <a:ea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i="0" baseline="0" dirty="0">
                          <a:effectLst/>
                        </a:rPr>
                        <a:t>Initial Dose</a:t>
                      </a:r>
                      <a:endParaRPr lang="en-US" sz="2000" b="1" i="0" baseline="0" dirty="0">
                        <a:effectLst/>
                        <a:latin typeface="Times New Roman"/>
                        <a:ea typeface="Times New Roman"/>
                      </a:endParaRPr>
                    </a:p>
                  </a:txBody>
                  <a:tcPr marL="0" marR="0" marT="0" marB="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b="1" i="0" baseline="0" dirty="0">
                          <a:effectLst/>
                        </a:rPr>
                        <a:t>Increment</a:t>
                      </a:r>
                      <a:endParaRPr lang="en-US" sz="2000" b="1" i="0" baseline="0" dirty="0">
                        <a:effectLst/>
                        <a:latin typeface="Times New Roman"/>
                        <a:ea typeface="Times New Roman"/>
                      </a:endParaRPr>
                    </a:p>
                  </a:txBody>
                  <a:tcPr marL="0" marR="0" marT="0" marB="0"/>
                </a:tc>
                <a:tc>
                  <a:txBody>
                    <a:bodyPr/>
                    <a:lstStyle/>
                    <a:p>
                      <a:pPr marL="0" marR="0" algn="ctr">
                        <a:spcBef>
                          <a:spcPts val="0"/>
                        </a:spcBef>
                        <a:spcAft>
                          <a:spcPts val="0"/>
                        </a:spcAft>
                      </a:pPr>
                      <a:r>
                        <a:rPr lang="en-US" sz="2000" b="1" i="0" baseline="0" dirty="0">
                          <a:effectLst/>
                        </a:rPr>
                        <a:t>Maximum Dose</a:t>
                      </a:r>
                      <a:endParaRPr lang="en-US" sz="2000" b="1" i="0" baseline="0" dirty="0">
                        <a:effectLst/>
                        <a:latin typeface="Times New Roman"/>
                        <a:ea typeface="Times New Roman"/>
                      </a:endParaRPr>
                    </a:p>
                  </a:txBody>
                  <a:tcPr marL="0" marR="0" marT="0" marB="0"/>
                </a:tc>
                <a:tc>
                  <a:txBody>
                    <a:bodyPr/>
                    <a:lstStyle/>
                    <a:p>
                      <a:pPr marL="0" marR="0">
                        <a:spcBef>
                          <a:spcPts val="0"/>
                        </a:spcBef>
                        <a:spcAft>
                          <a:spcPts val="0"/>
                        </a:spcAft>
                      </a:pPr>
                      <a:r>
                        <a:rPr lang="en-US" sz="2000" b="1" i="0" baseline="0">
                          <a:effectLst/>
                        </a:rPr>
                        <a:t> </a:t>
                      </a:r>
                      <a:endParaRPr lang="en-US" sz="2000" b="1" i="0" baseline="0">
                        <a:effectLst/>
                        <a:latin typeface="Times New Roman"/>
                        <a:ea typeface="Times New Roman"/>
                      </a:endParaRPr>
                    </a:p>
                  </a:txBody>
                  <a:tcPr marL="0" marR="0" marT="0" marB="0"/>
                </a:tc>
              </a:tr>
              <a:tr h="306471">
                <a:tc>
                  <a:txBody>
                    <a:bodyPr/>
                    <a:lstStyle/>
                    <a:p>
                      <a:pPr marL="0" marR="0">
                        <a:spcBef>
                          <a:spcPts val="0"/>
                        </a:spcBef>
                        <a:spcAft>
                          <a:spcPts val="0"/>
                        </a:spcAft>
                      </a:pPr>
                      <a:r>
                        <a:rPr lang="en-US" sz="2000" b="1" i="0" baseline="0" dirty="0">
                          <a:effectLst/>
                        </a:rPr>
                        <a:t>Oral </a:t>
                      </a:r>
                      <a:r>
                        <a:rPr lang="en-US" sz="2000" b="1" i="0" baseline="0" dirty="0" smtClean="0">
                          <a:effectLst/>
                        </a:rPr>
                        <a:t>morphine</a:t>
                      </a:r>
                      <a:endParaRPr lang="en-US" sz="2000" b="1" i="0" baseline="0" dirty="0">
                        <a:effectLst/>
                        <a:latin typeface="Times New Roman"/>
                        <a:ea typeface="Times New Roman"/>
                      </a:endParaRPr>
                    </a:p>
                  </a:txBody>
                  <a:tcPr marL="0" marR="0"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b="0" i="0" baseline="0" dirty="0" smtClean="0">
                          <a:effectLst/>
                        </a:rPr>
                        <a:t>0.04 </a:t>
                      </a:r>
                      <a:r>
                        <a:rPr lang="en-US" sz="2000" b="0" i="0" baseline="0" dirty="0">
                          <a:effectLst/>
                        </a:rPr>
                        <a:t>mg/kg every 3–4 h</a:t>
                      </a:r>
                      <a:endParaRPr lang="en-US" sz="2000" b="0" i="0" baseline="0" dirty="0">
                        <a:effectLst/>
                        <a:latin typeface="Times New Roman"/>
                        <a:ea typeface="Times New Roman"/>
                      </a:endParaRPr>
                    </a:p>
                  </a:txBody>
                  <a:tcPr marL="0" marR="0" marT="0" marB="0"/>
                </a:tc>
                <a:tc>
                  <a:txBody>
                    <a:bodyPr/>
                    <a:lstStyle/>
                    <a:p>
                      <a:pPr marL="0" marR="0" algn="ctr">
                        <a:spcBef>
                          <a:spcPts val="0"/>
                        </a:spcBef>
                        <a:spcAft>
                          <a:spcPts val="0"/>
                        </a:spcAft>
                      </a:pPr>
                      <a:r>
                        <a:rPr lang="en-US" sz="2000" b="0" i="0" baseline="0" dirty="0" smtClean="0">
                          <a:effectLst/>
                        </a:rPr>
                        <a:t>0.04 </a:t>
                      </a:r>
                      <a:r>
                        <a:rPr lang="en-US" sz="2000" b="0" i="0" baseline="0" dirty="0">
                          <a:effectLst/>
                        </a:rPr>
                        <a:t>mg/kg per dose</a:t>
                      </a:r>
                      <a:endParaRPr lang="en-US" sz="2000" b="0" i="0" baseline="0" dirty="0">
                        <a:effectLst/>
                        <a:latin typeface="Times New Roman"/>
                        <a:ea typeface="Times New Roman"/>
                      </a:endParaRPr>
                    </a:p>
                  </a:txBody>
                  <a:tcPr marL="0" marR="0" marT="0" marB="0">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0" i="0" baseline="0" dirty="0">
                          <a:effectLst/>
                        </a:rPr>
                        <a:t>0.2 mg/kg per dose</a:t>
                      </a:r>
                      <a:endParaRPr lang="en-US" sz="2000" b="0" i="0" baseline="0" dirty="0">
                        <a:effectLst/>
                        <a:latin typeface="Times New Roman"/>
                        <a:ea typeface="Times New Roman"/>
                      </a:endParaRPr>
                    </a:p>
                  </a:txBody>
                  <a:tcPr marL="0" marR="0" marT="0" marB="0"/>
                </a:tc>
                <a:tc>
                  <a:txBody>
                    <a:bodyPr/>
                    <a:lstStyle/>
                    <a:p>
                      <a:endParaRPr lang="en-US" sz="2000" b="1" i="0" baseline="0" dirty="0"/>
                    </a:p>
                  </a:txBody>
                  <a:tcPr/>
                </a:tc>
              </a:tr>
              <a:tr h="1042165">
                <a:tc>
                  <a:txBody>
                    <a:bodyPr/>
                    <a:lstStyle/>
                    <a:p>
                      <a:pPr marL="0" marR="0">
                        <a:spcBef>
                          <a:spcPts val="0"/>
                        </a:spcBef>
                        <a:spcAft>
                          <a:spcPts val="0"/>
                        </a:spcAft>
                      </a:pPr>
                      <a:r>
                        <a:rPr lang="en-US" sz="2000" b="1" i="0" baseline="0" dirty="0">
                          <a:effectLst/>
                        </a:rPr>
                        <a:t>Oral </a:t>
                      </a:r>
                      <a:r>
                        <a:rPr lang="en-US" sz="2000" b="1" i="0" baseline="0" dirty="0" smtClean="0">
                          <a:effectLst/>
                        </a:rPr>
                        <a:t>methadone</a:t>
                      </a:r>
                      <a:endParaRPr lang="en-US" sz="2000" b="1" i="0" baseline="0" dirty="0">
                        <a:effectLst/>
                        <a:latin typeface="Times New Roman"/>
                        <a:ea typeface="Times New Roman"/>
                      </a:endParaRPr>
                    </a:p>
                  </a:txBody>
                  <a:tcPr marL="0" marR="0" marT="0" marB="0"/>
                </a:tc>
                <a:tc>
                  <a:txBody>
                    <a:bodyPr/>
                    <a:lstStyle/>
                    <a:p>
                      <a:pPr marL="0" marR="0" algn="ctr">
                        <a:spcBef>
                          <a:spcPts val="0"/>
                        </a:spcBef>
                        <a:spcAft>
                          <a:spcPts val="0"/>
                        </a:spcAft>
                      </a:pPr>
                      <a:r>
                        <a:rPr lang="en-US" sz="2000" b="0" i="0" baseline="0" dirty="0" smtClean="0">
                          <a:effectLst/>
                        </a:rPr>
                        <a:t>0.05–0.1 </a:t>
                      </a:r>
                      <a:r>
                        <a:rPr lang="en-US" sz="2000" b="0" i="0" baseline="0" dirty="0">
                          <a:effectLst/>
                        </a:rPr>
                        <a:t>mg/kg every 6 h</a:t>
                      </a:r>
                      <a:endParaRPr lang="en-US" sz="2000" b="0" i="0" baseline="0" dirty="0">
                        <a:effectLst/>
                        <a:latin typeface="Times New Roman"/>
                        <a:ea typeface="Times New Roman"/>
                      </a:endParaRPr>
                    </a:p>
                  </a:txBody>
                  <a:tcPr marL="0" marR="0" marT="0" marB="0">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000" b="0" i="0" baseline="0" dirty="0" smtClean="0">
                          <a:effectLst/>
                        </a:rPr>
                        <a:t>0.05 </a:t>
                      </a:r>
                      <a:r>
                        <a:rPr lang="en-US" sz="2000" b="0" i="0" baseline="0" dirty="0">
                          <a:effectLst/>
                        </a:rPr>
                        <a:t>mg/kg per dose</a:t>
                      </a:r>
                      <a:endParaRPr lang="en-US" sz="2000" b="0" i="0" baseline="0" dirty="0">
                        <a:effectLst/>
                        <a:latin typeface="Times New Roman"/>
                        <a:ea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0" i="0" baseline="0" dirty="0">
                          <a:effectLst/>
                        </a:rPr>
                        <a:t>To effect</a:t>
                      </a:r>
                      <a:endParaRPr lang="en-US" sz="2000" b="0" i="0" baseline="0" dirty="0">
                        <a:effectLst/>
                        <a:latin typeface="Times New Roman"/>
                        <a:ea typeface="Times New Roman"/>
                      </a:endParaRPr>
                    </a:p>
                  </a:txBody>
                  <a:tcPr marL="0" marR="0" marT="0" marB="0">
                    <a:lnL w="12700" cap="flat" cmpd="sng" algn="ctr">
                      <a:solidFill>
                        <a:schemeClr val="tx1"/>
                      </a:solidFill>
                      <a:prstDash val="solid"/>
                      <a:round/>
                      <a:headEnd type="none" w="med" len="med"/>
                      <a:tailEnd type="none" w="med" len="med"/>
                    </a:lnL>
                  </a:tcPr>
                </a:tc>
                <a:tc>
                  <a:txBody>
                    <a:bodyPr/>
                    <a:lstStyle/>
                    <a:p>
                      <a:endParaRPr lang="en-US" sz="2000" b="1" i="0" baseline="0" dirty="0"/>
                    </a:p>
                  </a:txBody>
                  <a:tcPr/>
                </a:tc>
              </a:tr>
              <a:tr h="1016907">
                <a:tc>
                  <a:txBody>
                    <a:bodyPr/>
                    <a:lstStyle/>
                    <a:p>
                      <a:pPr marL="0" marR="0">
                        <a:spcBef>
                          <a:spcPts val="0"/>
                        </a:spcBef>
                        <a:spcAft>
                          <a:spcPts val="0"/>
                        </a:spcAft>
                      </a:pPr>
                      <a:r>
                        <a:rPr lang="en-US" sz="2000" b="1" i="0" baseline="0" dirty="0">
                          <a:effectLst/>
                        </a:rPr>
                        <a:t>Oral clonidine</a:t>
                      </a:r>
                      <a:endParaRPr lang="en-US" sz="2000" b="1" i="0" baseline="0" dirty="0">
                        <a:effectLst/>
                        <a:latin typeface="Times New Roman"/>
                        <a:ea typeface="Times New Roman"/>
                      </a:endParaRPr>
                    </a:p>
                  </a:txBody>
                  <a:tcPr marL="0" marR="0" marT="0" marB="0"/>
                </a:tc>
                <a:tc>
                  <a:txBody>
                    <a:bodyPr/>
                    <a:lstStyle/>
                    <a:p>
                      <a:pPr marL="0" marR="0" algn="ctr">
                        <a:spcBef>
                          <a:spcPts val="0"/>
                        </a:spcBef>
                        <a:spcAft>
                          <a:spcPts val="0"/>
                        </a:spcAft>
                      </a:pPr>
                      <a:r>
                        <a:rPr lang="en-US" sz="2000" b="0" i="0" baseline="0" dirty="0">
                          <a:effectLst/>
                        </a:rPr>
                        <a:t>0.5–1 µg/kg every 3–6 h</a:t>
                      </a:r>
                      <a:endParaRPr lang="en-US" sz="2000" b="0" i="0" baseline="0" dirty="0">
                        <a:effectLst/>
                        <a:latin typeface="Times New Roman"/>
                        <a:ea typeface="Times New Roman"/>
                      </a:endParaRPr>
                    </a:p>
                  </a:txBody>
                  <a:tcPr marL="0" marR="0" marT="0" marB="0"/>
                </a:tc>
                <a:tc>
                  <a:txBody>
                    <a:bodyPr/>
                    <a:lstStyle/>
                    <a:p>
                      <a:pPr marL="0" marR="0" algn="ctr">
                        <a:spcBef>
                          <a:spcPts val="0"/>
                        </a:spcBef>
                        <a:spcAft>
                          <a:spcPts val="0"/>
                        </a:spcAft>
                      </a:pPr>
                      <a:r>
                        <a:rPr lang="en-US" sz="2000" b="0" i="0" baseline="0" dirty="0" smtClean="0">
                          <a:effectLst/>
                        </a:rPr>
                        <a:t>Not </a:t>
                      </a:r>
                      <a:r>
                        <a:rPr lang="en-US" sz="2000" b="0" i="0" baseline="0" dirty="0">
                          <a:effectLst/>
                        </a:rPr>
                        <a:t>studied</a:t>
                      </a:r>
                      <a:endParaRPr lang="en-US" sz="2000" b="0" i="0" baseline="0" dirty="0">
                        <a:effectLst/>
                        <a:latin typeface="Times New Roman"/>
                        <a:ea typeface="Times New Roman"/>
                      </a:endParaRPr>
                    </a:p>
                  </a:txBody>
                  <a:tcPr marL="0" marR="0"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b="0" i="0" baseline="0" dirty="0">
                          <a:effectLst/>
                        </a:rPr>
                        <a:t>1 µg/kg every 3 h</a:t>
                      </a:r>
                      <a:endParaRPr lang="en-US" sz="2000" b="0" i="0" baseline="0" dirty="0">
                        <a:effectLst/>
                        <a:latin typeface="Times New Roman"/>
                        <a:ea typeface="Times New Roman"/>
                      </a:endParaRPr>
                    </a:p>
                  </a:txBody>
                  <a:tcPr marL="0" marR="0" marT="0" marB="0"/>
                </a:tc>
                <a:tc>
                  <a:txBody>
                    <a:bodyPr/>
                    <a:lstStyle/>
                    <a:p>
                      <a:endParaRPr lang="en-US" sz="2000" b="1" i="0" baseline="0" dirty="0"/>
                    </a:p>
                  </a:txBody>
                  <a:tcPr/>
                </a:tc>
              </a:tr>
            </a:tbl>
          </a:graphicData>
        </a:graphic>
      </p:graphicFrame>
    </p:spTree>
    <p:extLst>
      <p:ext uri="{BB962C8B-B14F-4D97-AF65-F5344CB8AC3E}">
        <p14:creationId xmlns:p14="http://schemas.microsoft.com/office/powerpoint/2010/main" val="72232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5">
                                            <p:txEl>
                                              <p:pRg st="0" end="0"/>
                                            </p:txEl>
                                          </p:spTgt>
                                        </p:tgtEl>
                                      </p:cBhvr>
                                    </p:animEffect>
                                    <p:set>
                                      <p:cBhvr>
                                        <p:cTn id="7" dur="1" fill="hold">
                                          <p:stCondLst>
                                            <p:cond delay="499"/>
                                          </p:stCondLst>
                                        </p:cTn>
                                        <p:tgtEl>
                                          <p:spTgt spid="5">
                                            <p:txEl>
                                              <p:pRg st="0" end="0"/>
                                            </p:txEl>
                                          </p:spTgt>
                                        </p:tgtEl>
                                        <p:attrNameLst>
                                          <p:attrName>style.visibility</p:attrName>
                                        </p:attrNameLst>
                                      </p:cBhvr>
                                      <p:to>
                                        <p:strVal val="hidden"/>
                                      </p:to>
                                    </p:set>
                                  </p:childTnLst>
                                </p:cTn>
                              </p:par>
                              <p:par>
                                <p:cTn id="8" presetID="14" presetClass="exit" presetSubtype="10" fill="hold" nodeType="withEffect">
                                  <p:stCondLst>
                                    <p:cond delay="0"/>
                                  </p:stCondLst>
                                  <p:childTnLst>
                                    <p:animEffect transition="out" filter="randombar(horizontal)">
                                      <p:cBhvr>
                                        <p:cTn id="9" dur="500"/>
                                        <p:tgtEl>
                                          <p:spTgt spid="5">
                                            <p:txEl>
                                              <p:pRg st="1" end="1"/>
                                            </p:txEl>
                                          </p:spTgt>
                                        </p:tgtEl>
                                      </p:cBhvr>
                                    </p:animEffect>
                                    <p:set>
                                      <p:cBhvr>
                                        <p:cTn id="10" dur="1" fill="hold">
                                          <p:stCondLst>
                                            <p:cond delay="499"/>
                                          </p:stCondLst>
                                        </p:cTn>
                                        <p:tgtEl>
                                          <p:spTgt spid="5">
                                            <p:txEl>
                                              <p:pRg st="1" end="1"/>
                                            </p:txEl>
                                          </p:spTgt>
                                        </p:tgtEl>
                                        <p:attrNameLst>
                                          <p:attrName>style.visibility</p:attrName>
                                        </p:attrNameLst>
                                      </p:cBhvr>
                                      <p:to>
                                        <p:strVal val="hidden"/>
                                      </p:to>
                                    </p:set>
                                  </p:childTnLst>
                                </p:cTn>
                              </p:par>
                              <p:par>
                                <p:cTn id="11" presetID="14" presetClass="exit" presetSubtype="10" fill="hold" nodeType="withEffect">
                                  <p:stCondLst>
                                    <p:cond delay="0"/>
                                  </p:stCondLst>
                                  <p:childTnLst>
                                    <p:animEffect transition="out" filter="randombar(horizontal)">
                                      <p:cBhvr>
                                        <p:cTn id="12" dur="500"/>
                                        <p:tgtEl>
                                          <p:spTgt spid="5">
                                            <p:txEl>
                                              <p:pRg st="2" end="2"/>
                                            </p:txEl>
                                          </p:spTgt>
                                        </p:tgtEl>
                                      </p:cBhvr>
                                    </p:animEffect>
                                    <p:set>
                                      <p:cBhvr>
                                        <p:cTn id="13" dur="1" fill="hold">
                                          <p:stCondLst>
                                            <p:cond delay="499"/>
                                          </p:stCondLst>
                                        </p:cTn>
                                        <p:tgtEl>
                                          <p:spTgt spid="5">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296"/>
            <a:ext cx="7772400" cy="1143000"/>
          </a:xfrm>
        </p:spPr>
        <p:txBody>
          <a:bodyPr/>
          <a:lstStyle/>
          <a:p>
            <a:r>
              <a:rPr lang="en-US" dirty="0" smtClean="0"/>
              <a:t>References</a:t>
            </a:r>
            <a:endParaRPr lang="en-US" dirty="0"/>
          </a:p>
        </p:txBody>
      </p:sp>
      <p:sp>
        <p:nvSpPr>
          <p:cNvPr id="4" name="TextBox 3"/>
          <p:cNvSpPr txBox="1"/>
          <p:nvPr/>
        </p:nvSpPr>
        <p:spPr>
          <a:xfrm>
            <a:off x="533400" y="1080224"/>
            <a:ext cx="7772400" cy="5775940"/>
          </a:xfrm>
          <a:prstGeom prst="rect">
            <a:avLst/>
          </a:prstGeom>
          <a:noFill/>
        </p:spPr>
        <p:txBody>
          <a:bodyPr wrap="square" rtlCol="0">
            <a:spAutoFit/>
          </a:bodyPr>
          <a:lstStyle/>
          <a:p>
            <a:pPr marL="285750" indent="-285750">
              <a:buFont typeface="Arial" pitchFamily="34" charset="0"/>
              <a:buChar char="•"/>
            </a:pPr>
            <a:r>
              <a:rPr lang="en-US" sz="1400" u="sng" baseline="30000" dirty="0">
                <a:hlinkClick r:id="rId2"/>
              </a:rPr>
              <a:t>http://</a:t>
            </a:r>
            <a:r>
              <a:rPr lang="en-US" sz="1400" b="1" u="sng" baseline="30000" dirty="0">
                <a:hlinkClick r:id="rId2"/>
              </a:rPr>
              <a:t>pediatrics.aappublications.org/content/129/2/e540.full</a:t>
            </a:r>
            <a:endParaRPr lang="en-US" sz="1400" b="1" baseline="30000" dirty="0"/>
          </a:p>
          <a:p>
            <a:endParaRPr lang="en-US" sz="1000" b="1" dirty="0"/>
          </a:p>
          <a:p>
            <a:pPr marL="171450" indent="-171450">
              <a:buFont typeface="Arial" pitchFamily="34" charset="0"/>
              <a:buChar char="•"/>
            </a:pPr>
            <a:r>
              <a:rPr lang="en-US" sz="1000" b="1" u="sng" dirty="0">
                <a:hlinkClick r:id="rId3"/>
              </a:rPr>
              <a:t>http://www.marchofdimes.com/pregnancy/alcohol_illicitdrug.html</a:t>
            </a:r>
            <a:endParaRPr lang="en-US" sz="1000" b="1" dirty="0"/>
          </a:p>
          <a:p>
            <a:endParaRPr lang="en-US" sz="1000" b="1" dirty="0"/>
          </a:p>
          <a:p>
            <a:pPr marL="171450" indent="-171450">
              <a:buFont typeface="Arial" pitchFamily="34" charset="0"/>
              <a:buChar char="•"/>
            </a:pPr>
            <a:r>
              <a:rPr lang="en-US" sz="1000" b="1" u="sng" dirty="0">
                <a:hlinkClick r:id="rId4"/>
              </a:rPr>
              <a:t>http://www.picc.net</a:t>
            </a:r>
            <a:r>
              <a:rPr lang="en-US" sz="1000" b="1" dirty="0"/>
              <a:t>, </a:t>
            </a:r>
            <a:r>
              <a:rPr lang="en-US" sz="1000" b="1" u="sng" dirty="0">
                <a:hlinkClick r:id="rId5"/>
              </a:rPr>
              <a:t>http://abovetheinfluence.com/facts/drugscocaine</a:t>
            </a:r>
            <a:endParaRPr lang="en-US" sz="1000" b="1" dirty="0"/>
          </a:p>
          <a:p>
            <a:endParaRPr lang="en-US" sz="1000" b="1" dirty="0"/>
          </a:p>
          <a:p>
            <a:pPr marL="171450" indent="-171450">
              <a:buFont typeface="Arial" pitchFamily="34" charset="0"/>
              <a:buChar char="•"/>
            </a:pPr>
            <a:r>
              <a:rPr lang="en-US" sz="1000" b="1" dirty="0"/>
              <a:t>4 </a:t>
            </a:r>
            <a:r>
              <a:rPr lang="en-US" sz="1000" b="1" dirty="0" err="1"/>
              <a:t>Ampolongo</a:t>
            </a:r>
            <a:r>
              <a:rPr lang="en-US" sz="1000" b="1" dirty="0"/>
              <a:t> </a:t>
            </a:r>
            <a:r>
              <a:rPr lang="en-US" sz="1000" b="1" dirty="0" err="1"/>
              <a:t>P,Trezza</a:t>
            </a:r>
            <a:r>
              <a:rPr lang="en-US" sz="1000" b="1" dirty="0"/>
              <a:t> </a:t>
            </a:r>
            <a:r>
              <a:rPr lang="en-US" sz="1000" b="1" dirty="0" err="1"/>
              <a:t>V,Palmery</a:t>
            </a:r>
            <a:r>
              <a:rPr lang="en-US" sz="1000" b="1" dirty="0"/>
              <a:t> M, </a:t>
            </a:r>
            <a:r>
              <a:rPr lang="en-US" sz="1000" b="1" dirty="0" err="1"/>
              <a:t>Trabace</a:t>
            </a:r>
            <a:r>
              <a:rPr lang="en-US" sz="1000" b="1" dirty="0"/>
              <a:t> </a:t>
            </a:r>
            <a:r>
              <a:rPr lang="en-US" sz="1000" b="1" dirty="0" err="1"/>
              <a:t>L,Cuomo</a:t>
            </a:r>
            <a:r>
              <a:rPr lang="en-US" sz="1000" b="1" dirty="0"/>
              <a:t> V. Developmental exposure to cannabinoids causes subtle and enduring </a:t>
            </a:r>
            <a:r>
              <a:rPr lang="en-US" sz="1000" b="1" dirty="0" err="1"/>
              <a:t>neurofunctional</a:t>
            </a:r>
            <a:r>
              <a:rPr lang="en-US" sz="1000" b="1" dirty="0"/>
              <a:t> alterations. </a:t>
            </a:r>
            <a:r>
              <a:rPr lang="en-US" sz="1000" b="1" dirty="0" err="1"/>
              <a:t>Int</a:t>
            </a:r>
            <a:r>
              <a:rPr lang="en-US" sz="1000" b="1" dirty="0"/>
              <a:t> Rev </a:t>
            </a:r>
            <a:r>
              <a:rPr lang="en-US" sz="1000" b="1" dirty="0" err="1"/>
              <a:t>Neurobiol</a:t>
            </a:r>
            <a:r>
              <a:rPr lang="en-US" sz="1000" b="1" dirty="0"/>
              <a:t>. 2009;85:117–133</a:t>
            </a:r>
          </a:p>
          <a:p>
            <a:endParaRPr lang="en-US" sz="1000" b="1" dirty="0"/>
          </a:p>
          <a:p>
            <a:pPr marL="171450" indent="-171450">
              <a:buFont typeface="Arial" pitchFamily="34" charset="0"/>
              <a:buChar char="•"/>
            </a:pPr>
            <a:r>
              <a:rPr lang="en-US" sz="1000" b="1" u="sng" dirty="0">
                <a:hlinkClick r:id="rId6"/>
              </a:rPr>
              <a:t>http://www.marchofdimes.com/printableArticles/alcohol_illicitdrug.html</a:t>
            </a:r>
            <a:endParaRPr lang="en-US" sz="1000" b="1" dirty="0"/>
          </a:p>
          <a:p>
            <a:endParaRPr lang="en-US" sz="1000" b="1" dirty="0"/>
          </a:p>
          <a:p>
            <a:pPr marL="171450" indent="-171450">
              <a:buFont typeface="Arial" pitchFamily="34" charset="0"/>
              <a:buChar char="•"/>
            </a:pPr>
            <a:r>
              <a:rPr lang="en-US" sz="1000" b="1" u="sng" dirty="0">
                <a:hlinkClick r:id="rId7"/>
              </a:rPr>
              <a:t>http://www.marchofdimes.com/westvirginia/news_statehashighestrateofpregnantsmokers11.html</a:t>
            </a:r>
            <a:endParaRPr lang="en-US" sz="1000" b="1" dirty="0"/>
          </a:p>
          <a:p>
            <a:endParaRPr lang="en-US" sz="1000" b="1" dirty="0"/>
          </a:p>
          <a:p>
            <a:pPr marL="171450" indent="-171450">
              <a:buFont typeface="Arial" pitchFamily="34" charset="0"/>
              <a:buChar char="•"/>
            </a:pPr>
            <a:r>
              <a:rPr lang="en-GB" sz="1000" b="1" dirty="0" err="1"/>
              <a:t>Hudak</a:t>
            </a:r>
            <a:r>
              <a:rPr lang="en-GB" sz="1000" b="1" dirty="0"/>
              <a:t> M L et al. </a:t>
            </a:r>
            <a:r>
              <a:rPr lang="en-GB" sz="1000" b="1" dirty="0" err="1"/>
              <a:t>Pediatrics</a:t>
            </a:r>
            <a:r>
              <a:rPr lang="en-GB" sz="1000" b="1" dirty="0"/>
              <a:t> 2012;129:e540-e560</a:t>
            </a:r>
            <a:endParaRPr lang="en-US" sz="1000" b="1" dirty="0"/>
          </a:p>
          <a:p>
            <a:pPr marL="171450" indent="-171450">
              <a:buFont typeface="Arial" pitchFamily="34" charset="0"/>
              <a:buChar char="•"/>
            </a:pPr>
            <a:r>
              <a:rPr lang="en-GB" sz="1000" b="1" dirty="0"/>
              <a:t> </a:t>
            </a:r>
            <a:r>
              <a:rPr lang="en-US" sz="1000" b="1" u="sng" dirty="0">
                <a:hlinkClick r:id="rId2"/>
              </a:rPr>
              <a:t>http://pediatrics.aappublications.org/content/129/2/e540.full</a:t>
            </a:r>
            <a:endParaRPr lang="en-US" sz="1000" b="1" dirty="0"/>
          </a:p>
          <a:p>
            <a:endParaRPr lang="en-US" sz="1000" b="1" dirty="0"/>
          </a:p>
          <a:p>
            <a:pPr marL="171450" indent="-171450">
              <a:buFont typeface="Arial" pitchFamily="34" charset="0"/>
              <a:buChar char="•"/>
            </a:pPr>
            <a:r>
              <a:rPr lang="en-US" sz="1000" b="1" dirty="0" err="1"/>
              <a:t>Addad</a:t>
            </a:r>
            <a:r>
              <a:rPr lang="en-US" sz="1000" b="1" dirty="0"/>
              <a:t> </a:t>
            </a:r>
            <a:r>
              <a:rPr lang="en-US" sz="1000" b="1" dirty="0" err="1"/>
              <a:t>PM,Pal</a:t>
            </a:r>
            <a:r>
              <a:rPr lang="en-US" sz="1000" b="1" dirty="0"/>
              <a:t> </a:t>
            </a:r>
            <a:r>
              <a:rPr lang="en-US" sz="1000" b="1" dirty="0" err="1"/>
              <a:t>BR,Clarke</a:t>
            </a:r>
            <a:r>
              <a:rPr lang="en-US" sz="1000" b="1" dirty="0"/>
              <a:t> P, </a:t>
            </a:r>
            <a:r>
              <a:rPr lang="en-US" sz="1000" b="1" dirty="0" err="1"/>
              <a:t>Wieck</a:t>
            </a:r>
            <a:r>
              <a:rPr lang="en-US" sz="1000" b="1" dirty="0"/>
              <a:t> A, </a:t>
            </a:r>
            <a:r>
              <a:rPr lang="en-US" sz="1000" b="1" dirty="0" err="1"/>
              <a:t>Sridhiran</a:t>
            </a:r>
            <a:r>
              <a:rPr lang="en-US" sz="1000" b="1" dirty="0"/>
              <a:t> S. Neonatal symptoms following maternal paroxetine treatment: serotonin toxicity or paroxetine discontinuation syndrome? J </a:t>
            </a:r>
            <a:r>
              <a:rPr lang="en-US" sz="1000" b="1" dirty="0" err="1"/>
              <a:t>Psychopharmacol</a:t>
            </a:r>
            <a:r>
              <a:rPr lang="en-US" sz="1000" b="1" dirty="0"/>
              <a:t>. 2005;19(5):554–557</a:t>
            </a:r>
          </a:p>
          <a:p>
            <a:pPr marL="171450" indent="-171450">
              <a:buFont typeface="Arial" pitchFamily="34" charset="0"/>
              <a:buChar char="•"/>
            </a:pPr>
            <a:r>
              <a:rPr lang="en-US" sz="1000" b="1" u="sng" dirty="0">
                <a:hlinkClick r:id="rId8"/>
              </a:rPr>
              <a:t>http://www.samhsa.gov/</a:t>
            </a:r>
            <a:endParaRPr lang="en-US" sz="1000" b="1" dirty="0"/>
          </a:p>
          <a:p>
            <a:endParaRPr lang="en-US" sz="1000" b="1" dirty="0"/>
          </a:p>
          <a:p>
            <a:pPr marL="171450" indent="-171450">
              <a:buFont typeface="Arial" pitchFamily="34" charset="0"/>
              <a:buChar char="•"/>
            </a:pPr>
            <a:r>
              <a:rPr lang="en-US" sz="1000" b="1" dirty="0" err="1"/>
              <a:t>Kandall</a:t>
            </a:r>
            <a:r>
              <a:rPr lang="en-US" sz="1000" b="1" dirty="0"/>
              <a:t> SR, Gartner LM. Late presentation of drug withdrawal symptoms in newborns. Am J Dis Child. 1974;127(1):58–61</a:t>
            </a:r>
          </a:p>
          <a:p>
            <a:endParaRPr lang="en-US" sz="1000" b="1" dirty="0"/>
          </a:p>
          <a:p>
            <a:pPr marL="171450" indent="-171450">
              <a:buFont typeface="Arial" pitchFamily="34" charset="0"/>
              <a:buChar char="•"/>
            </a:pPr>
            <a:r>
              <a:rPr lang="en-US" sz="1000" b="1" dirty="0"/>
              <a:t>11. Hill </a:t>
            </a:r>
            <a:r>
              <a:rPr lang="en-US" sz="1000" b="1" dirty="0" err="1"/>
              <a:t>RM,Desmond</a:t>
            </a:r>
            <a:r>
              <a:rPr lang="en-US" sz="1000" b="1" dirty="0"/>
              <a:t> MM. Management of the narcotic withdrawal syndrome in the neonate. </a:t>
            </a:r>
            <a:r>
              <a:rPr lang="en-US" sz="1000" b="1" dirty="0" err="1"/>
              <a:t>Pediatr</a:t>
            </a:r>
            <a:r>
              <a:rPr lang="en-US" sz="1000" b="1" dirty="0"/>
              <a:t> </a:t>
            </a:r>
            <a:r>
              <a:rPr lang="en-US" sz="1000" b="1" dirty="0" err="1"/>
              <a:t>Clin</a:t>
            </a:r>
            <a:r>
              <a:rPr lang="en-US" sz="1000" b="1" dirty="0"/>
              <a:t> North Am. </a:t>
            </a:r>
            <a:r>
              <a:rPr lang="en-US" sz="1000" b="1" dirty="0" smtClean="0"/>
              <a:t>1963;10:67–86pmid:13954547</a:t>
            </a:r>
          </a:p>
          <a:p>
            <a:endParaRPr lang="en-US" sz="1000" b="1" dirty="0"/>
          </a:p>
          <a:p>
            <a:pPr marL="171450" indent="-171450">
              <a:buFont typeface="Arial" pitchFamily="34" charset="0"/>
              <a:buChar char="•"/>
            </a:pPr>
            <a:r>
              <a:rPr lang="en-US" sz="1000" b="1" dirty="0"/>
              <a:t>Abdel-</a:t>
            </a:r>
            <a:r>
              <a:rPr lang="en-US" sz="1000" b="1" dirty="0" err="1"/>
              <a:t>Latif</a:t>
            </a:r>
            <a:r>
              <a:rPr lang="en-US" sz="1000" b="1" dirty="0"/>
              <a:t> ME, Pinner J, Clews S, Cooke F, </a:t>
            </a:r>
            <a:r>
              <a:rPr lang="en-US" sz="1000" b="1" dirty="0" err="1"/>
              <a:t>Lui</a:t>
            </a:r>
            <a:r>
              <a:rPr lang="en-US" sz="1000" b="1" dirty="0"/>
              <a:t> </a:t>
            </a:r>
            <a:r>
              <a:rPr lang="en-US" sz="1000" b="1" dirty="0" err="1"/>
              <a:t>K,Oei</a:t>
            </a:r>
            <a:r>
              <a:rPr lang="en-US" sz="1000" b="1" dirty="0"/>
              <a:t> J. Effects of breast milk on the severity and outcome of neonatal abstinence syndrome among infants of drug-dependent mothers. Pediatrics. 2006;117(6). Available at: </a:t>
            </a:r>
            <a:r>
              <a:rPr lang="en-US" sz="1000" b="1" u="sng" dirty="0">
                <a:hlinkClick r:id="rId9"/>
              </a:rPr>
              <a:t>www.pediatrics.org/cgi/content/full/117/6/e1163pmid:16740817</a:t>
            </a:r>
            <a:r>
              <a:rPr lang="en-US" sz="1000" b="1" dirty="0"/>
              <a:t> </a:t>
            </a:r>
            <a:endParaRPr lang="en-US" sz="1000" b="1" dirty="0" smtClean="0"/>
          </a:p>
          <a:p>
            <a:endParaRPr lang="en-US" sz="1000" b="1" dirty="0"/>
          </a:p>
          <a:p>
            <a:pPr marL="171450" indent="-171450">
              <a:buFont typeface="Arial" pitchFamily="34" charset="0"/>
              <a:buChar char="•"/>
            </a:pPr>
            <a:r>
              <a:rPr lang="en-US" sz="1000" b="1" dirty="0" err="1"/>
              <a:t>Jansson</a:t>
            </a:r>
            <a:r>
              <a:rPr lang="en-US" sz="1000" b="1" dirty="0"/>
              <a:t> LM, Academy of Breastfeeding Medicine Protocol Committee . ABM clinical protocol #21: guidelines for breastfeeding and the drug-dependent woman. Breastfeed Med. 2009;4(4):</a:t>
            </a:r>
            <a:r>
              <a:rPr lang="en-US" sz="1000" b="1" dirty="0" smtClean="0"/>
              <a:t>225–228pmid:19835481</a:t>
            </a:r>
          </a:p>
          <a:p>
            <a:endParaRPr lang="en-US" sz="1000" b="1" dirty="0"/>
          </a:p>
          <a:p>
            <a:pPr marL="171450" indent="-171450">
              <a:buFont typeface="Arial" pitchFamily="34" charset="0"/>
              <a:buChar char="•"/>
            </a:pPr>
            <a:r>
              <a:rPr lang="en-US" sz="1000" b="1" dirty="0"/>
              <a:t>14. </a:t>
            </a:r>
            <a:r>
              <a:rPr lang="en-US" sz="1000" b="1" dirty="0">
                <a:hlinkClick r:id="rId10"/>
              </a:rPr>
              <a:t>Mohamed E. Abdel-</a:t>
            </a:r>
            <a:r>
              <a:rPr lang="en-US" sz="1000" b="1" dirty="0" err="1">
                <a:hlinkClick r:id="rId10"/>
              </a:rPr>
              <a:t>Latif</a:t>
            </a:r>
            <a:r>
              <a:rPr lang="en-US" sz="1000" b="1" dirty="0"/>
              <a:t>, </a:t>
            </a:r>
            <a:r>
              <a:rPr lang="en-US" sz="1000" b="1" dirty="0" smtClean="0"/>
              <a:t>MRCPCH</a:t>
            </a:r>
          </a:p>
          <a:p>
            <a:endParaRPr lang="en-US" sz="1000" b="1" dirty="0"/>
          </a:p>
          <a:p>
            <a:pPr marL="171450" indent="-171450">
              <a:buFont typeface="Arial" pitchFamily="34" charset="0"/>
              <a:buChar char="•"/>
            </a:pPr>
            <a:r>
              <a:rPr lang="en-US" sz="1000" b="1" dirty="0"/>
              <a:t>Effects of Breast Milk on the Severity and Outcome of Neonatal Abstinence Syndrome Among Infants of Drug-Dependent Mothers; Pediatrics 2006</a:t>
            </a:r>
          </a:p>
          <a:p>
            <a:pPr marL="171450" indent="-171450">
              <a:buFont typeface="Arial" pitchFamily="34" charset="0"/>
              <a:buChar char="•"/>
            </a:pPr>
            <a:endParaRPr lang="en-US" sz="1000" dirty="0"/>
          </a:p>
        </p:txBody>
      </p:sp>
    </p:spTree>
    <p:extLst>
      <p:ext uri="{BB962C8B-B14F-4D97-AF65-F5344CB8AC3E}">
        <p14:creationId xmlns:p14="http://schemas.microsoft.com/office/powerpoint/2010/main" val="5616082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28600"/>
            <a:ext cx="7772400" cy="997267"/>
          </a:xfrm>
        </p:spPr>
        <p:txBody>
          <a:bodyPr>
            <a:normAutofit lnSpcReduction="10000"/>
          </a:bodyPr>
          <a:lstStyle/>
          <a:p>
            <a:pPr algn="ctr"/>
            <a:r>
              <a:rPr lang="en-US" sz="6000" b="1" dirty="0" smtClean="0">
                <a:solidFill>
                  <a:schemeClr val="tx1"/>
                </a:solidFill>
              </a:rPr>
              <a:t>Thank </a:t>
            </a:r>
            <a:r>
              <a:rPr lang="en-US" sz="6000" b="1" dirty="0">
                <a:solidFill>
                  <a:schemeClr val="tx1"/>
                </a:solidFill>
              </a:rPr>
              <a:t>Y</a:t>
            </a:r>
            <a:r>
              <a:rPr lang="en-US" sz="6000" b="1" dirty="0" smtClean="0">
                <a:solidFill>
                  <a:schemeClr val="tx1"/>
                </a:solidFill>
              </a:rPr>
              <a:t>ou</a:t>
            </a:r>
            <a:endParaRPr lang="en-US" sz="6000" b="1" dirty="0">
              <a:solidFill>
                <a:schemeClr val="tx1"/>
              </a:solidFill>
            </a:endParaRPr>
          </a:p>
        </p:txBody>
      </p:sp>
      <p:pic>
        <p:nvPicPr>
          <p:cNvPr id="1026" name="Picture 2" descr="C:\Users\Cartaya\Desktop\neonatal_nursing_pic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600200"/>
            <a:ext cx="5927090" cy="4919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14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1026"/>
                                        </p:tgtEl>
                                        <p:attrNameLst>
                                          <p:attrName>r</p:attrName>
                                        </p:attrNameLst>
                                      </p:cBhvr>
                                    </p:animRot>
                                    <p:animRot by="-240000">
                                      <p:cBhvr>
                                        <p:cTn id="12" dur="200" fill="hold">
                                          <p:stCondLst>
                                            <p:cond delay="200"/>
                                          </p:stCondLst>
                                        </p:cTn>
                                        <p:tgtEl>
                                          <p:spTgt spid="1026"/>
                                        </p:tgtEl>
                                        <p:attrNameLst>
                                          <p:attrName>r</p:attrName>
                                        </p:attrNameLst>
                                      </p:cBhvr>
                                    </p:animRot>
                                    <p:animRot by="240000">
                                      <p:cBhvr>
                                        <p:cTn id="13" dur="200" fill="hold">
                                          <p:stCondLst>
                                            <p:cond delay="400"/>
                                          </p:stCondLst>
                                        </p:cTn>
                                        <p:tgtEl>
                                          <p:spTgt spid="1026"/>
                                        </p:tgtEl>
                                        <p:attrNameLst>
                                          <p:attrName>r</p:attrName>
                                        </p:attrNameLst>
                                      </p:cBhvr>
                                    </p:animRot>
                                    <p:animRot by="-240000">
                                      <p:cBhvr>
                                        <p:cTn id="14" dur="200" fill="hold">
                                          <p:stCondLst>
                                            <p:cond delay="600"/>
                                          </p:stCondLst>
                                        </p:cTn>
                                        <p:tgtEl>
                                          <p:spTgt spid="1026"/>
                                        </p:tgtEl>
                                        <p:attrNameLst>
                                          <p:attrName>r</p:attrName>
                                        </p:attrNameLst>
                                      </p:cBhvr>
                                    </p:animRot>
                                    <p:animRot by="120000">
                                      <p:cBhvr>
                                        <p:cTn id="15" dur="200" fill="hold">
                                          <p:stCondLst>
                                            <p:cond delay="800"/>
                                          </p:stCondLst>
                                        </p:cTn>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1600200"/>
            <a:ext cx="7772400" cy="2705100"/>
          </a:xfrm>
        </p:spPr>
        <p:txBody>
          <a:bodyPr>
            <a:normAutofit lnSpcReduction="10000"/>
          </a:bodyPr>
          <a:lstStyle/>
          <a:p>
            <a:r>
              <a:rPr lang="en-US" sz="4400" b="1" dirty="0" smtClean="0">
                <a:solidFill>
                  <a:schemeClr val="tx1"/>
                </a:solidFill>
              </a:rPr>
              <a:t>Epidemiology</a:t>
            </a:r>
            <a:endParaRPr lang="en-US" sz="4400" dirty="0" smtClean="0">
              <a:solidFill>
                <a:schemeClr val="tx1"/>
              </a:solidFill>
            </a:endParaRPr>
          </a:p>
          <a:p>
            <a:endParaRPr lang="en-US" dirty="0" smtClean="0">
              <a:solidFill>
                <a:schemeClr val="tx1"/>
              </a:solidFill>
            </a:endParaRPr>
          </a:p>
          <a:p>
            <a:pPr marL="457200" indent="-457200">
              <a:buFont typeface="Arial" pitchFamily="34" charset="0"/>
              <a:buChar char="•"/>
            </a:pPr>
            <a:r>
              <a:rPr lang="en-US" dirty="0" smtClean="0">
                <a:solidFill>
                  <a:schemeClr val="tx1"/>
                </a:solidFill>
              </a:rPr>
              <a:t>The CDC reports that currently 1 American dies every 14 minutes from drug overdose. </a:t>
            </a:r>
          </a:p>
          <a:p>
            <a:pPr marL="457200" indent="-457200">
              <a:buFont typeface="Arial" pitchFamily="34" charset="0"/>
              <a:buChar char="•"/>
            </a:pPr>
            <a:endParaRPr lang="en-US" dirty="0" smtClean="0">
              <a:solidFill>
                <a:schemeClr val="tx1"/>
              </a:solidFill>
            </a:endParaRPr>
          </a:p>
          <a:p>
            <a:pPr marL="457200" indent="-457200">
              <a:buFont typeface="Arial" pitchFamily="34" charset="0"/>
              <a:buChar char="•"/>
            </a:pPr>
            <a:r>
              <a:rPr lang="en-US" dirty="0" smtClean="0">
                <a:solidFill>
                  <a:schemeClr val="tx1"/>
                </a:solidFill>
              </a:rPr>
              <a:t>In Florida 7 people die every 24 hours due to prescription drug overdose</a:t>
            </a:r>
            <a:endParaRPr lang="en-US" dirty="0">
              <a:solidFill>
                <a:schemeClr val="tx1"/>
              </a:solidFill>
            </a:endParaRPr>
          </a:p>
        </p:txBody>
      </p:sp>
    </p:spTree>
    <p:extLst>
      <p:ext uri="{BB962C8B-B14F-4D97-AF65-F5344CB8AC3E}">
        <p14:creationId xmlns:p14="http://schemas.microsoft.com/office/powerpoint/2010/main" val="232207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xEl>
                                              <p:pRg st="2" end="2"/>
                                            </p:txEl>
                                          </p:spTgt>
                                        </p:tgtEl>
                                        <p:attrNameLst>
                                          <p:attrName>r</p:attrName>
                                        </p:attrNameLst>
                                      </p:cBhvr>
                                    </p:animRot>
                                    <p:animRot by="-240000">
                                      <p:cBhvr>
                                        <p:cTn id="7" dur="200" fill="hold">
                                          <p:stCondLst>
                                            <p:cond delay="200"/>
                                          </p:stCondLst>
                                        </p:cTn>
                                        <p:tgtEl>
                                          <p:spTgt spid="3">
                                            <p:txEl>
                                              <p:pRg st="2" end="2"/>
                                            </p:txEl>
                                          </p:spTgt>
                                        </p:tgtEl>
                                        <p:attrNameLst>
                                          <p:attrName>r</p:attrName>
                                        </p:attrNameLst>
                                      </p:cBhvr>
                                    </p:animRot>
                                    <p:animRot by="240000">
                                      <p:cBhvr>
                                        <p:cTn id="8" dur="200" fill="hold">
                                          <p:stCondLst>
                                            <p:cond delay="400"/>
                                          </p:stCondLst>
                                        </p:cTn>
                                        <p:tgtEl>
                                          <p:spTgt spid="3">
                                            <p:txEl>
                                              <p:pRg st="2" end="2"/>
                                            </p:txEl>
                                          </p:spTgt>
                                        </p:tgtEl>
                                        <p:attrNameLst>
                                          <p:attrName>r</p:attrName>
                                        </p:attrNameLst>
                                      </p:cBhvr>
                                    </p:animRot>
                                    <p:animRot by="-240000">
                                      <p:cBhvr>
                                        <p:cTn id="9" dur="200" fill="hold">
                                          <p:stCondLst>
                                            <p:cond delay="600"/>
                                          </p:stCondLst>
                                        </p:cTn>
                                        <p:tgtEl>
                                          <p:spTgt spid="3">
                                            <p:txEl>
                                              <p:pRg st="2" end="2"/>
                                            </p:txEl>
                                          </p:spTgt>
                                        </p:tgtEl>
                                        <p:attrNameLst>
                                          <p:attrName>r</p:attrName>
                                        </p:attrNameLst>
                                      </p:cBhvr>
                                    </p:animRot>
                                    <p:animRot by="120000">
                                      <p:cBhvr>
                                        <p:cTn id="10" dur="200" fill="hold">
                                          <p:stCondLst>
                                            <p:cond delay="800"/>
                                          </p:stCondLst>
                                        </p:cTn>
                                        <p:tgtEl>
                                          <p:spTgt spid="3">
                                            <p:txEl>
                                              <p:pRg st="2" end="2"/>
                                            </p:txEl>
                                          </p:spTgt>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3">
                                            <p:txEl>
                                              <p:pRg st="4" end="4"/>
                                            </p:txEl>
                                          </p:spTgt>
                                        </p:tgtEl>
                                        <p:attrNameLst>
                                          <p:attrName>r</p:attrName>
                                        </p:attrNameLst>
                                      </p:cBhvr>
                                    </p:animRot>
                                    <p:animRot by="-240000">
                                      <p:cBhvr>
                                        <p:cTn id="13" dur="200" fill="hold">
                                          <p:stCondLst>
                                            <p:cond delay="200"/>
                                          </p:stCondLst>
                                        </p:cTn>
                                        <p:tgtEl>
                                          <p:spTgt spid="3">
                                            <p:txEl>
                                              <p:pRg st="4" end="4"/>
                                            </p:txEl>
                                          </p:spTgt>
                                        </p:tgtEl>
                                        <p:attrNameLst>
                                          <p:attrName>r</p:attrName>
                                        </p:attrNameLst>
                                      </p:cBhvr>
                                    </p:animRot>
                                    <p:animRot by="240000">
                                      <p:cBhvr>
                                        <p:cTn id="14" dur="200" fill="hold">
                                          <p:stCondLst>
                                            <p:cond delay="400"/>
                                          </p:stCondLst>
                                        </p:cTn>
                                        <p:tgtEl>
                                          <p:spTgt spid="3">
                                            <p:txEl>
                                              <p:pRg st="4" end="4"/>
                                            </p:txEl>
                                          </p:spTgt>
                                        </p:tgtEl>
                                        <p:attrNameLst>
                                          <p:attrName>r</p:attrName>
                                        </p:attrNameLst>
                                      </p:cBhvr>
                                    </p:animRot>
                                    <p:animRot by="-240000">
                                      <p:cBhvr>
                                        <p:cTn id="15" dur="200" fill="hold">
                                          <p:stCondLst>
                                            <p:cond delay="600"/>
                                          </p:stCondLst>
                                        </p:cTn>
                                        <p:tgtEl>
                                          <p:spTgt spid="3">
                                            <p:txEl>
                                              <p:pRg st="4" end="4"/>
                                            </p:txEl>
                                          </p:spTgt>
                                        </p:tgtEl>
                                        <p:attrNameLst>
                                          <p:attrName>r</p:attrName>
                                        </p:attrNameLst>
                                      </p:cBhvr>
                                    </p:animRot>
                                    <p:animRot by="120000">
                                      <p:cBhvr>
                                        <p:cTn id="16" dur="200" fill="hold">
                                          <p:stCondLst>
                                            <p:cond delay="800"/>
                                          </p:stCondLst>
                                        </p:cTn>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457200"/>
            <a:ext cx="7772400" cy="3657600"/>
          </a:xfrm>
        </p:spPr>
        <p:txBody>
          <a:bodyPr>
            <a:normAutofit fontScale="92500" lnSpcReduction="20000"/>
          </a:bodyPr>
          <a:lstStyle/>
          <a:p>
            <a:endParaRPr lang="en-US" b="1" dirty="0" smtClean="0"/>
          </a:p>
          <a:p>
            <a:endParaRPr lang="en-US" b="1" dirty="0"/>
          </a:p>
          <a:p>
            <a:endParaRPr lang="en-US" b="1" dirty="0" smtClean="0"/>
          </a:p>
          <a:p>
            <a:endParaRPr lang="en-US" b="1" dirty="0"/>
          </a:p>
          <a:p>
            <a:r>
              <a:rPr lang="en-US" sz="4800" b="1" dirty="0" smtClean="0">
                <a:solidFill>
                  <a:schemeClr val="tx1"/>
                </a:solidFill>
              </a:rPr>
              <a:t>Epidemiology (cont</a:t>
            </a:r>
            <a:r>
              <a:rPr lang="en-US" sz="4800" dirty="0" smtClean="0">
                <a:solidFill>
                  <a:schemeClr val="tx1"/>
                </a:solidFill>
              </a:rPr>
              <a:t>.) </a:t>
            </a:r>
          </a:p>
          <a:p>
            <a:endParaRPr lang="en-US" dirty="0" smtClean="0">
              <a:solidFill>
                <a:schemeClr val="tx1"/>
              </a:solidFill>
            </a:endParaRPr>
          </a:p>
          <a:p>
            <a:pPr marL="342900" indent="-342900">
              <a:buFont typeface="Arial" pitchFamily="34" charset="0"/>
              <a:buChar char="•"/>
            </a:pPr>
            <a:r>
              <a:rPr lang="en-US" dirty="0" smtClean="0">
                <a:solidFill>
                  <a:schemeClr val="tx1"/>
                </a:solidFill>
              </a:rPr>
              <a:t>Unintentional </a:t>
            </a:r>
            <a:r>
              <a:rPr lang="en-US" dirty="0">
                <a:solidFill>
                  <a:schemeClr val="tx1"/>
                </a:solidFill>
              </a:rPr>
              <a:t>poising (replacing automobile accidents) is the leading cause of death for ages 15-34. </a:t>
            </a:r>
            <a:endParaRPr lang="en-US" dirty="0" smtClean="0">
              <a:solidFill>
                <a:schemeClr val="tx1"/>
              </a:solidFill>
            </a:endParaRPr>
          </a:p>
          <a:p>
            <a:pPr marL="342900" indent="-342900">
              <a:buFont typeface="Arial" pitchFamily="34" charset="0"/>
              <a:buChar char="•"/>
            </a:pPr>
            <a:endParaRPr lang="en-US" dirty="0">
              <a:solidFill>
                <a:schemeClr val="tx1"/>
              </a:solidFill>
            </a:endParaRPr>
          </a:p>
          <a:p>
            <a:pPr marL="342900" indent="-342900">
              <a:buFont typeface="Arial" pitchFamily="34" charset="0"/>
              <a:buChar char="•"/>
            </a:pPr>
            <a:r>
              <a:rPr lang="en-US" dirty="0" smtClean="0">
                <a:solidFill>
                  <a:schemeClr val="tx1"/>
                </a:solidFill>
              </a:rPr>
              <a:t>The </a:t>
            </a:r>
            <a:r>
              <a:rPr lang="en-US" dirty="0">
                <a:solidFill>
                  <a:schemeClr val="tx1"/>
                </a:solidFill>
              </a:rPr>
              <a:t>incidence of Neonatal Abstinence Syndrome (NAS) has increased 700% during the pasted 10 years.</a:t>
            </a:r>
          </a:p>
        </p:txBody>
      </p:sp>
    </p:spTree>
    <p:extLst>
      <p:ext uri="{BB962C8B-B14F-4D97-AF65-F5344CB8AC3E}">
        <p14:creationId xmlns:p14="http://schemas.microsoft.com/office/powerpoint/2010/main" val="342049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3">
                                            <p:txEl>
                                              <p:pRg st="6" end="6"/>
                                            </p:txEl>
                                          </p:spTgt>
                                        </p:tgtEl>
                                        <p:attrNameLst>
                                          <p:attrName>ppt_x</p:attrName>
                                          <p:attrName>ppt_y</p:attrName>
                                        </p:attrNameLst>
                                      </p:cBhvr>
                                    </p:animMotion>
                                  </p:childTnLst>
                                </p:cTn>
                              </p:par>
                              <p:par>
                                <p:cTn id="7" presetID="1" presetClass="path" presetSubtype="0" accel="50000" decel="50000" fill="hold" nodeType="withEffect">
                                  <p:stCondLst>
                                    <p:cond delay="0"/>
                                  </p:stCondLst>
                                  <p:childTnLst>
                                    <p:animMotion origin="layout" path="M 0 0 C 0.069 0 0.125 0.056 0.125 0.125 C 0.125 0.194 0.069 0.25 0 0.25 C -0.069 0.25 -0.125 0.194 -0.125 0.125 C -0.125 0.056 -0.069 0 0 0 Z" pathEditMode="relative" ptsTypes="">
                                      <p:cBhvr>
                                        <p:cTn id="8" dur="2000" fill="hold"/>
                                        <p:tgtEl>
                                          <p:spTgt spid="3">
                                            <p:txEl>
                                              <p:pRg st="8" end="8"/>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447800"/>
            <a:ext cx="7772400" cy="3657600"/>
          </a:xfrm>
        </p:spPr>
        <p:txBody>
          <a:bodyPr>
            <a:normAutofit/>
          </a:bodyPr>
          <a:lstStyle/>
          <a:p>
            <a:r>
              <a:rPr lang="en-US" sz="4400" b="1" dirty="0" smtClean="0">
                <a:solidFill>
                  <a:schemeClr val="tx1"/>
                </a:solidFill>
              </a:rPr>
              <a:t>Epidemiology (cont</a:t>
            </a:r>
            <a:r>
              <a:rPr lang="en-US" sz="4400" dirty="0" smtClean="0">
                <a:solidFill>
                  <a:schemeClr val="tx1"/>
                </a:solidFill>
              </a:rPr>
              <a:t>.)</a:t>
            </a:r>
          </a:p>
          <a:p>
            <a:endParaRPr lang="en-US" dirty="0">
              <a:solidFill>
                <a:schemeClr val="tx1"/>
              </a:solidFill>
            </a:endParaRPr>
          </a:p>
          <a:p>
            <a:pPr marL="342900" indent="-342900">
              <a:buFont typeface="Arial" pitchFamily="34" charset="0"/>
              <a:buChar char="•"/>
            </a:pPr>
            <a:r>
              <a:rPr lang="en-US" dirty="0">
                <a:solidFill>
                  <a:schemeClr val="tx1"/>
                </a:solidFill>
              </a:rPr>
              <a:t>The 2009 National Survey on Drug Use and Health noted that 4.5% of pregnant women 15 to 44 years of age reported recent use of illicit drugs </a:t>
            </a:r>
            <a:r>
              <a:rPr lang="en-US" dirty="0" smtClean="0">
                <a:solidFill>
                  <a:schemeClr val="tx1"/>
                </a:solidFill>
              </a:rPr>
              <a:t>(e.g., </a:t>
            </a:r>
            <a:r>
              <a:rPr lang="en-US" dirty="0">
                <a:solidFill>
                  <a:schemeClr val="tx1"/>
                </a:solidFill>
              </a:rPr>
              <a:t>marijuana, cocaine, hallucinogens, heroin, methamphetamines, and nonmedical use of prescription drugs)</a:t>
            </a:r>
          </a:p>
          <a:p>
            <a:r>
              <a:rPr lang="en-US" dirty="0" smtClean="0"/>
              <a:t> </a:t>
            </a:r>
          </a:p>
          <a:p>
            <a:endParaRPr lang="en-US" dirty="0"/>
          </a:p>
        </p:txBody>
      </p:sp>
    </p:spTree>
    <p:extLst>
      <p:ext uri="{BB962C8B-B14F-4D97-AF65-F5344CB8AC3E}">
        <p14:creationId xmlns:p14="http://schemas.microsoft.com/office/powerpoint/2010/main" val="1256371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429" y="0"/>
            <a:ext cx="8229600" cy="884238"/>
          </a:xfrm>
        </p:spPr>
        <p:txBody>
          <a:bodyPr/>
          <a:lstStyle/>
          <a:p>
            <a:pPr algn="ctr"/>
            <a:r>
              <a:rPr lang="en-US" b="1" dirty="0" smtClean="0"/>
              <a:t>Mayor </a:t>
            </a:r>
            <a:r>
              <a:rPr lang="en-US" b="1" dirty="0" smtClean="0"/>
              <a:t>Drug </a:t>
            </a:r>
            <a:r>
              <a:rPr lang="en-US" b="1" dirty="0" smtClean="0"/>
              <a:t>of </a:t>
            </a:r>
            <a:r>
              <a:rPr lang="en-US" b="1" dirty="0" smtClean="0"/>
              <a:t>Abuse</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66264189"/>
              </p:ext>
            </p:extLst>
          </p:nvPr>
        </p:nvGraphicFramePr>
        <p:xfrm>
          <a:off x="304800" y="1143000"/>
          <a:ext cx="8229600" cy="5487374"/>
        </p:xfrm>
        <a:graphic>
          <a:graphicData uri="http://schemas.openxmlformats.org/drawingml/2006/table">
            <a:tbl>
              <a:tblPr>
                <a:tableStyleId>{5C22544A-7EE6-4342-B048-85BDC9FD1C3A}</a:tableStyleId>
              </a:tblPr>
              <a:tblGrid>
                <a:gridCol w="1752600"/>
                <a:gridCol w="1600200"/>
                <a:gridCol w="1524000"/>
                <a:gridCol w="3352800"/>
              </a:tblGrid>
              <a:tr h="399113">
                <a:tc>
                  <a:txBody>
                    <a:bodyPr/>
                    <a:lstStyle/>
                    <a:p>
                      <a:pPr marL="0" marR="0">
                        <a:spcBef>
                          <a:spcPts val="0"/>
                        </a:spcBef>
                        <a:spcAft>
                          <a:spcPts val="0"/>
                        </a:spcAft>
                      </a:pPr>
                      <a:r>
                        <a:rPr lang="en-US" sz="1400" b="1" i="0" baseline="0" dirty="0">
                          <a:effectLst/>
                        </a:rPr>
                        <a:t>Opioids</a:t>
                      </a:r>
                      <a:endParaRPr lang="en-US" sz="1400" b="1" i="0" baseline="0" dirty="0">
                        <a:effectLst/>
                        <a:latin typeface="Times New Roman"/>
                        <a:ea typeface="Times New Roman"/>
                      </a:endParaRPr>
                    </a:p>
                  </a:txBody>
                  <a:tcPr marL="0" marR="0" marT="0" marB="0"/>
                </a:tc>
                <a:tc>
                  <a:txBody>
                    <a:bodyPr/>
                    <a:lstStyle/>
                    <a:p>
                      <a:pPr marL="0" marR="0" algn="ctr">
                        <a:spcBef>
                          <a:spcPts val="0"/>
                        </a:spcBef>
                        <a:spcAft>
                          <a:spcPts val="0"/>
                        </a:spcAft>
                      </a:pPr>
                      <a:r>
                        <a:rPr lang="en-US" sz="1400" b="0" i="0" baseline="0" dirty="0">
                          <a:effectLst/>
                        </a:rPr>
                        <a:t>CNS Stimulants</a:t>
                      </a:r>
                      <a:endParaRPr lang="en-US" sz="1400" b="0" i="0" baseline="0" dirty="0">
                        <a:effectLst/>
                        <a:latin typeface="Times New Roman"/>
                        <a:ea typeface="Times New Roman"/>
                      </a:endParaRPr>
                    </a:p>
                  </a:txBody>
                  <a:tcPr marL="0" marR="0" marT="0" marB="0"/>
                </a:tc>
                <a:tc>
                  <a:txBody>
                    <a:bodyPr/>
                    <a:lstStyle/>
                    <a:p>
                      <a:pPr marL="0" marR="0" algn="ctr">
                        <a:spcBef>
                          <a:spcPts val="0"/>
                        </a:spcBef>
                        <a:spcAft>
                          <a:spcPts val="0"/>
                        </a:spcAft>
                      </a:pPr>
                      <a:r>
                        <a:rPr lang="en-US" sz="1400" b="0" i="0" baseline="0">
                          <a:effectLst/>
                        </a:rPr>
                        <a:t>CNS Depressants</a:t>
                      </a:r>
                      <a:endParaRPr lang="en-US" sz="1400" b="0" i="0" baseline="0">
                        <a:effectLst/>
                        <a:latin typeface="Times New Roman"/>
                        <a:ea typeface="Times New Roman"/>
                      </a:endParaRPr>
                    </a:p>
                  </a:txBody>
                  <a:tcPr marL="0" marR="0" marT="0" marB="0"/>
                </a:tc>
                <a:tc>
                  <a:txBody>
                    <a:bodyPr/>
                    <a:lstStyle/>
                    <a:p>
                      <a:pPr marL="0" marR="0" algn="ctr">
                        <a:spcBef>
                          <a:spcPts val="0"/>
                        </a:spcBef>
                        <a:spcAft>
                          <a:spcPts val="0"/>
                        </a:spcAft>
                      </a:pPr>
                      <a:r>
                        <a:rPr lang="en-US" sz="1400" b="0" i="0" baseline="0" dirty="0">
                          <a:effectLst/>
                        </a:rPr>
                        <a:t>Hallucinogens</a:t>
                      </a:r>
                      <a:endParaRPr lang="en-US" sz="1400" b="0" i="0" baseline="0" dirty="0">
                        <a:effectLst/>
                        <a:latin typeface="Times New Roman"/>
                        <a:ea typeface="Times New Roman"/>
                      </a:endParaRPr>
                    </a:p>
                  </a:txBody>
                  <a:tcPr marL="0" marR="0" marT="0" marB="0"/>
                </a:tc>
              </a:tr>
              <a:tr h="428990">
                <a:tc>
                  <a:txBody>
                    <a:bodyPr/>
                    <a:lstStyle/>
                    <a:p>
                      <a:pPr marL="0" marR="0">
                        <a:spcBef>
                          <a:spcPts val="0"/>
                        </a:spcBef>
                        <a:spcAft>
                          <a:spcPts val="0"/>
                        </a:spcAft>
                      </a:pPr>
                      <a:r>
                        <a:rPr lang="en-US" sz="1400" b="1" i="0" baseline="0" dirty="0">
                          <a:effectLst/>
                        </a:rPr>
                        <a:t>Agonists</a:t>
                      </a:r>
                      <a:endParaRPr lang="en-US" sz="1400" b="1" i="0" baseline="0" dirty="0">
                        <a:effectLst/>
                        <a:latin typeface="Times New Roman"/>
                        <a:ea typeface="Times New Roman"/>
                      </a:endParaRPr>
                    </a:p>
                  </a:txBody>
                  <a:tcPr marL="0" marR="0" marT="0" marB="0"/>
                </a:tc>
                <a:tc>
                  <a:txBody>
                    <a:bodyPr/>
                    <a:lstStyle/>
                    <a:p>
                      <a:pPr marL="0" marR="0" algn="ctr">
                        <a:spcBef>
                          <a:spcPts val="0"/>
                        </a:spcBef>
                        <a:spcAft>
                          <a:spcPts val="0"/>
                        </a:spcAft>
                      </a:pPr>
                      <a:r>
                        <a:rPr lang="en-US" sz="1400" b="0" i="0" baseline="0" dirty="0">
                          <a:effectLst/>
                        </a:rPr>
                        <a:t>Amphetamines</a:t>
                      </a:r>
                      <a:endParaRPr lang="en-US" sz="1400" b="0" i="0" baseline="0" dirty="0">
                        <a:effectLst/>
                        <a:latin typeface="Times New Roman"/>
                        <a:ea typeface="Times New Roman"/>
                      </a:endParaRPr>
                    </a:p>
                  </a:txBody>
                  <a:tcPr marL="0" marR="0" marT="0" marB="0"/>
                </a:tc>
                <a:tc>
                  <a:txBody>
                    <a:bodyPr/>
                    <a:lstStyle/>
                    <a:p>
                      <a:pPr marL="0" marR="0" algn="ctr">
                        <a:spcBef>
                          <a:spcPts val="0"/>
                        </a:spcBef>
                        <a:spcAft>
                          <a:spcPts val="0"/>
                        </a:spcAft>
                      </a:pPr>
                      <a:r>
                        <a:rPr lang="en-US" sz="1400" b="0" i="0" baseline="0">
                          <a:effectLst/>
                        </a:rPr>
                        <a:t>Alcohol</a:t>
                      </a:r>
                      <a:endParaRPr lang="en-US" sz="1400" b="0" i="0" baseline="0">
                        <a:effectLst/>
                        <a:latin typeface="Times New Roman"/>
                        <a:ea typeface="Times New Roman"/>
                      </a:endParaRPr>
                    </a:p>
                  </a:txBody>
                  <a:tcPr marL="0" marR="0" marT="0" marB="0"/>
                </a:tc>
                <a:tc>
                  <a:txBody>
                    <a:bodyPr/>
                    <a:lstStyle/>
                    <a:p>
                      <a:pPr marL="0" marR="0" algn="ctr">
                        <a:spcBef>
                          <a:spcPts val="0"/>
                        </a:spcBef>
                        <a:spcAft>
                          <a:spcPts val="0"/>
                        </a:spcAft>
                      </a:pPr>
                      <a:r>
                        <a:rPr lang="en-US" sz="1400" b="0" i="0" baseline="0">
                          <a:effectLst/>
                        </a:rPr>
                        <a:t>Indolealkylamines (LSD, psilocin, psilocybin, DMT, DET)</a:t>
                      </a:r>
                      <a:endParaRPr lang="en-US" sz="1400" b="0" i="0" baseline="0">
                        <a:effectLst/>
                        <a:latin typeface="Times New Roman"/>
                        <a:ea typeface="Times New Roman"/>
                      </a:endParaRPr>
                    </a:p>
                  </a:txBody>
                  <a:tcPr marL="0" marR="0" marT="0" marB="0"/>
                </a:tc>
              </a:tr>
              <a:tr h="589801">
                <a:tc>
                  <a:txBody>
                    <a:bodyPr/>
                    <a:lstStyle/>
                    <a:p>
                      <a:pPr marL="0" marR="0">
                        <a:spcBef>
                          <a:spcPts val="0"/>
                        </a:spcBef>
                        <a:spcAft>
                          <a:spcPts val="0"/>
                        </a:spcAft>
                      </a:pPr>
                      <a:r>
                        <a:rPr lang="en-US" sz="1400" b="1" i="0" baseline="0">
                          <a:effectLst/>
                        </a:rPr>
                        <a:t>Morphine </a:t>
                      </a:r>
                      <a:endParaRPr lang="en-US" sz="1400" b="1" i="0" baseline="0">
                        <a:effectLst/>
                        <a:latin typeface="Times New Roman"/>
                        <a:ea typeface="Times New Roman"/>
                      </a:endParaRPr>
                    </a:p>
                  </a:txBody>
                  <a:tcPr marL="0" marR="0" marT="0" marB="0"/>
                </a:tc>
                <a:tc>
                  <a:txBody>
                    <a:bodyPr/>
                    <a:lstStyle/>
                    <a:p>
                      <a:pPr marL="0" marR="0" algn="ctr">
                        <a:spcBef>
                          <a:spcPts val="0"/>
                        </a:spcBef>
                        <a:spcAft>
                          <a:spcPts val="0"/>
                        </a:spcAft>
                      </a:pPr>
                      <a:r>
                        <a:rPr lang="en-US" sz="1400" b="0" i="0" baseline="0" dirty="0" err="1">
                          <a:effectLst/>
                        </a:rPr>
                        <a:t>Dextroamphetamine</a:t>
                      </a:r>
                      <a:r>
                        <a:rPr lang="en-US" sz="1400" b="0" i="0" baseline="0" dirty="0">
                          <a:effectLst/>
                        </a:rPr>
                        <a:t> (Dexedrine)</a:t>
                      </a:r>
                      <a:endParaRPr lang="en-US" sz="1400" b="0" i="0" baseline="0" dirty="0">
                        <a:effectLst/>
                        <a:latin typeface="Times New Roman"/>
                        <a:ea typeface="Times New Roman"/>
                      </a:endParaRPr>
                    </a:p>
                  </a:txBody>
                  <a:tcPr marL="0" marR="0" marT="0" marB="0"/>
                </a:tc>
                <a:tc>
                  <a:txBody>
                    <a:bodyPr/>
                    <a:lstStyle/>
                    <a:p>
                      <a:pPr marL="0" marR="0" algn="ctr">
                        <a:spcBef>
                          <a:spcPts val="0"/>
                        </a:spcBef>
                        <a:spcAft>
                          <a:spcPts val="0"/>
                        </a:spcAft>
                      </a:pPr>
                      <a:r>
                        <a:rPr lang="en-US" sz="1400" b="0" i="0" baseline="0" dirty="0">
                          <a:effectLst/>
                        </a:rPr>
                        <a:t>Barbiturates</a:t>
                      </a:r>
                      <a:endParaRPr lang="en-US" sz="1400" b="0" i="0" baseline="0" dirty="0">
                        <a:effectLst/>
                        <a:latin typeface="Times New Roman"/>
                        <a:ea typeface="Times New Roman"/>
                      </a:endParaRPr>
                    </a:p>
                  </a:txBody>
                  <a:tcPr marL="0" marR="0" marT="0" marB="0"/>
                </a:tc>
                <a:tc>
                  <a:txBody>
                    <a:bodyPr/>
                    <a:lstStyle/>
                    <a:p>
                      <a:pPr marL="0" marR="0" algn="ctr">
                        <a:spcBef>
                          <a:spcPts val="0"/>
                        </a:spcBef>
                        <a:spcAft>
                          <a:spcPts val="0"/>
                        </a:spcAft>
                      </a:pPr>
                      <a:r>
                        <a:rPr lang="en-US" sz="1400" b="0" i="0" baseline="0" dirty="0" err="1">
                          <a:effectLst/>
                        </a:rPr>
                        <a:t>Phenylethylamines</a:t>
                      </a:r>
                      <a:r>
                        <a:rPr lang="en-US" sz="1400" b="0" i="0" baseline="0" dirty="0">
                          <a:effectLst/>
                        </a:rPr>
                        <a:t> (mescaline, peyote)</a:t>
                      </a:r>
                      <a:endParaRPr lang="en-US" sz="1400" b="0" i="0" baseline="0" dirty="0">
                        <a:effectLst/>
                        <a:latin typeface="Times New Roman"/>
                        <a:ea typeface="Times New Roman"/>
                      </a:endParaRPr>
                    </a:p>
                  </a:txBody>
                  <a:tcPr marL="0" marR="0" marT="0" marB="0"/>
                </a:tc>
              </a:tr>
              <a:tr h="412861">
                <a:tc>
                  <a:txBody>
                    <a:bodyPr/>
                    <a:lstStyle/>
                    <a:p>
                      <a:pPr marL="0" marR="0">
                        <a:spcBef>
                          <a:spcPts val="0"/>
                        </a:spcBef>
                        <a:spcAft>
                          <a:spcPts val="0"/>
                        </a:spcAft>
                      </a:pPr>
                      <a:r>
                        <a:rPr lang="en-US" sz="1400" b="1" i="0" baseline="0">
                          <a:effectLst/>
                        </a:rPr>
                        <a:t>Codeine </a:t>
                      </a:r>
                      <a:endParaRPr lang="en-US" sz="1400" b="1" i="0" baseline="0">
                        <a:effectLst/>
                        <a:latin typeface="Times New Roman"/>
                        <a:ea typeface="Times New Roman"/>
                      </a:endParaRPr>
                    </a:p>
                  </a:txBody>
                  <a:tcPr marL="0" marR="0" marT="0" marB="0"/>
                </a:tc>
                <a:tc>
                  <a:txBody>
                    <a:bodyPr/>
                    <a:lstStyle/>
                    <a:p>
                      <a:pPr marL="0" marR="0" algn="ctr">
                        <a:spcBef>
                          <a:spcPts val="0"/>
                        </a:spcBef>
                        <a:spcAft>
                          <a:spcPts val="0"/>
                        </a:spcAft>
                      </a:pPr>
                      <a:r>
                        <a:rPr lang="en-US" sz="1400" b="0" i="0" baseline="0" dirty="0" err="1" smtClean="0">
                          <a:effectLst/>
                        </a:rPr>
                        <a:t>Methamphetaine</a:t>
                      </a:r>
                      <a:endParaRPr lang="en-US" sz="1400" b="0" i="0" baseline="0" dirty="0">
                        <a:effectLst/>
                        <a:latin typeface="Times New Roman"/>
                        <a:ea typeface="Times New Roman"/>
                      </a:endParaRPr>
                    </a:p>
                  </a:txBody>
                  <a:tcPr marL="0" marR="0" marT="0" marB="0"/>
                </a:tc>
                <a:tc>
                  <a:txBody>
                    <a:bodyPr/>
                    <a:lstStyle/>
                    <a:p>
                      <a:pPr marL="0" marR="0" algn="ctr">
                        <a:spcBef>
                          <a:spcPts val="0"/>
                        </a:spcBef>
                        <a:spcAft>
                          <a:spcPts val="0"/>
                        </a:spcAft>
                      </a:pPr>
                      <a:r>
                        <a:rPr lang="en-US" sz="1400" b="0" i="0" baseline="0" dirty="0">
                          <a:effectLst/>
                        </a:rPr>
                        <a:t>Benzodiazepines</a:t>
                      </a:r>
                      <a:endParaRPr lang="en-US" sz="1400" b="0" i="0" baseline="0" dirty="0">
                        <a:effectLst/>
                        <a:latin typeface="Times New Roman"/>
                        <a:ea typeface="Times New Roman"/>
                      </a:endParaRPr>
                    </a:p>
                  </a:txBody>
                  <a:tcPr marL="0" marR="0" marT="0" marB="0"/>
                </a:tc>
                <a:tc>
                  <a:txBody>
                    <a:bodyPr/>
                    <a:lstStyle/>
                    <a:p>
                      <a:pPr marL="0" marR="0" algn="ctr">
                        <a:spcBef>
                          <a:spcPts val="0"/>
                        </a:spcBef>
                        <a:spcAft>
                          <a:spcPts val="0"/>
                        </a:spcAft>
                      </a:pPr>
                      <a:r>
                        <a:rPr lang="en-US" sz="1400" b="0" i="0" baseline="0">
                          <a:effectLst/>
                        </a:rPr>
                        <a:t>Phenylisopropylamines (MDA, MMDA, MDMA, MDEA)</a:t>
                      </a:r>
                      <a:endParaRPr lang="en-US" sz="1400" b="0" i="0" baseline="0">
                        <a:effectLst/>
                        <a:latin typeface="Times New Roman"/>
                        <a:ea typeface="Times New Roman"/>
                      </a:endParaRPr>
                    </a:p>
                  </a:txBody>
                  <a:tcPr marL="0" marR="0" marT="0" marB="0"/>
                </a:tc>
              </a:tr>
              <a:tr h="442350">
                <a:tc>
                  <a:txBody>
                    <a:bodyPr/>
                    <a:lstStyle/>
                    <a:p>
                      <a:pPr marL="0" marR="0">
                        <a:spcBef>
                          <a:spcPts val="0"/>
                        </a:spcBef>
                        <a:spcAft>
                          <a:spcPts val="0"/>
                        </a:spcAft>
                      </a:pPr>
                      <a:r>
                        <a:rPr lang="en-US" sz="1400" b="1" i="0" baseline="0">
                          <a:effectLst/>
                        </a:rPr>
                        <a:t>Methadone </a:t>
                      </a:r>
                      <a:endParaRPr lang="en-US" sz="1400" b="1" i="0" baseline="0">
                        <a:effectLst/>
                        <a:latin typeface="Times New Roman"/>
                        <a:ea typeface="Times New Roman"/>
                      </a:endParaRPr>
                    </a:p>
                  </a:txBody>
                  <a:tcPr marL="0" marR="0" marT="0" marB="0"/>
                </a:tc>
                <a:tc>
                  <a:txBody>
                    <a:bodyPr/>
                    <a:lstStyle/>
                    <a:p>
                      <a:pPr marL="0" marR="0" algn="ctr">
                        <a:spcBef>
                          <a:spcPts val="0"/>
                        </a:spcBef>
                        <a:spcAft>
                          <a:spcPts val="0"/>
                        </a:spcAft>
                      </a:pPr>
                      <a:r>
                        <a:rPr lang="en-US" sz="1400" b="0" i="0" baseline="0">
                          <a:effectLst/>
                        </a:rPr>
                        <a:t>Amphetamine sulfate</a:t>
                      </a:r>
                      <a:endParaRPr lang="en-US" sz="1400" b="0" i="0" baseline="0">
                        <a:effectLst/>
                        <a:latin typeface="Times New Roman"/>
                        <a:ea typeface="Times New Roman"/>
                      </a:endParaRPr>
                    </a:p>
                  </a:txBody>
                  <a:tcPr marL="0" marR="0" marT="0" marB="0"/>
                </a:tc>
                <a:tc>
                  <a:txBody>
                    <a:bodyPr/>
                    <a:lstStyle/>
                    <a:p>
                      <a:pPr marL="0" marR="0" algn="ctr">
                        <a:spcBef>
                          <a:spcPts val="0"/>
                        </a:spcBef>
                        <a:spcAft>
                          <a:spcPts val="0"/>
                        </a:spcAft>
                      </a:pPr>
                      <a:r>
                        <a:rPr lang="en-US" sz="1400" b="0" i="0" baseline="0" dirty="0">
                          <a:effectLst/>
                        </a:rPr>
                        <a:t>Other sedative-hypnotics</a:t>
                      </a:r>
                      <a:endParaRPr lang="en-US" sz="1400" b="0" i="0" baseline="0" dirty="0">
                        <a:effectLst/>
                        <a:latin typeface="Times New Roman"/>
                        <a:ea typeface="Times New Roman"/>
                      </a:endParaRPr>
                    </a:p>
                  </a:txBody>
                  <a:tcPr marL="0" marR="0" marT="0" marB="0"/>
                </a:tc>
                <a:tc>
                  <a:txBody>
                    <a:bodyPr/>
                    <a:lstStyle/>
                    <a:p>
                      <a:pPr marL="0" marR="0" algn="ctr">
                        <a:spcBef>
                          <a:spcPts val="0"/>
                        </a:spcBef>
                        <a:spcAft>
                          <a:spcPts val="0"/>
                        </a:spcAft>
                      </a:pPr>
                      <a:r>
                        <a:rPr lang="en-US" sz="1400" b="0" i="0" baseline="0" dirty="0">
                          <a:effectLst/>
                        </a:rPr>
                        <a:t>Inhalants</a:t>
                      </a:r>
                      <a:endParaRPr lang="en-US" sz="1400" b="0" i="0" baseline="0" dirty="0">
                        <a:effectLst/>
                        <a:latin typeface="Times New Roman"/>
                        <a:ea typeface="Times New Roman"/>
                      </a:endParaRPr>
                    </a:p>
                  </a:txBody>
                  <a:tcPr marL="0" marR="0" marT="0" marB="0"/>
                </a:tc>
              </a:tr>
              <a:tr h="619291">
                <a:tc>
                  <a:txBody>
                    <a:bodyPr/>
                    <a:lstStyle/>
                    <a:p>
                      <a:pPr marL="0" marR="0">
                        <a:spcBef>
                          <a:spcPts val="0"/>
                        </a:spcBef>
                        <a:spcAft>
                          <a:spcPts val="0"/>
                        </a:spcAft>
                      </a:pPr>
                      <a:r>
                        <a:rPr lang="en-US" sz="1400" b="1" i="0" baseline="0">
                          <a:effectLst/>
                        </a:rPr>
                        <a:t>Meperidine (Demerol) </a:t>
                      </a:r>
                      <a:endParaRPr lang="en-US" sz="1400" b="1" i="0" baseline="0">
                        <a:effectLst/>
                        <a:latin typeface="Times New Roman"/>
                        <a:ea typeface="Times New Roman"/>
                      </a:endParaRPr>
                    </a:p>
                  </a:txBody>
                  <a:tcPr marL="0" marR="0" marT="0" marB="0"/>
                </a:tc>
                <a:tc>
                  <a:txBody>
                    <a:bodyPr/>
                    <a:lstStyle/>
                    <a:p>
                      <a:pPr marL="0" marR="0" algn="ctr">
                        <a:spcBef>
                          <a:spcPts val="0"/>
                        </a:spcBef>
                        <a:spcAft>
                          <a:spcPts val="0"/>
                        </a:spcAft>
                      </a:pPr>
                      <a:r>
                        <a:rPr lang="en-US" sz="1400" b="0" i="0" baseline="0">
                          <a:effectLst/>
                        </a:rPr>
                        <a:t>Amphetamine congeners</a:t>
                      </a:r>
                      <a:endParaRPr lang="en-US" sz="1400" b="0" i="0" baseline="0">
                        <a:effectLst/>
                        <a:latin typeface="Times New Roman"/>
                        <a:ea typeface="Times New Roman"/>
                      </a:endParaRPr>
                    </a:p>
                  </a:txBody>
                  <a:tcPr marL="0" marR="0" marT="0" marB="0"/>
                </a:tc>
                <a:tc>
                  <a:txBody>
                    <a:bodyPr/>
                    <a:lstStyle/>
                    <a:p>
                      <a:pPr marL="0" marR="0" algn="ctr">
                        <a:spcBef>
                          <a:spcPts val="0"/>
                        </a:spcBef>
                        <a:spcAft>
                          <a:spcPts val="0"/>
                        </a:spcAft>
                      </a:pPr>
                      <a:r>
                        <a:rPr lang="en-US" sz="1400" b="0" i="0" baseline="0" dirty="0" err="1">
                          <a:effectLst/>
                        </a:rPr>
                        <a:t>Methaqualone</a:t>
                      </a:r>
                      <a:r>
                        <a:rPr lang="en-US" sz="1400" b="0" i="0" baseline="0" dirty="0">
                          <a:effectLst/>
                        </a:rPr>
                        <a:t> (</a:t>
                      </a:r>
                      <a:r>
                        <a:rPr lang="en-US" sz="1400" b="0" i="0" baseline="0" dirty="0" smtClean="0">
                          <a:effectLst/>
                        </a:rPr>
                        <a:t>Quaalude</a:t>
                      </a:r>
                      <a:endParaRPr lang="en-US" sz="1400" b="0" i="0" baseline="0" dirty="0">
                        <a:effectLst/>
                        <a:latin typeface="Times New Roman"/>
                        <a:ea typeface="Times New Roman"/>
                      </a:endParaRPr>
                    </a:p>
                  </a:txBody>
                  <a:tcPr marL="0" marR="0" marT="0" marB="0"/>
                </a:tc>
                <a:tc>
                  <a:txBody>
                    <a:bodyPr/>
                    <a:lstStyle/>
                    <a:p>
                      <a:pPr marL="0" marR="0" algn="ctr">
                        <a:spcBef>
                          <a:spcPts val="0"/>
                        </a:spcBef>
                        <a:spcAft>
                          <a:spcPts val="0"/>
                        </a:spcAft>
                      </a:pPr>
                      <a:r>
                        <a:rPr lang="en-US" sz="1400" b="0" i="0" baseline="0" dirty="0">
                          <a:effectLst/>
                        </a:rPr>
                        <a:t>Solvents and aerosols (glues, gasoline, paint thinner, cleaning solutions, nail polish remover, Freon)</a:t>
                      </a:r>
                      <a:endParaRPr lang="en-US" sz="1400" b="0" i="0" baseline="0" dirty="0">
                        <a:effectLst/>
                        <a:latin typeface="Times New Roman"/>
                        <a:ea typeface="Times New Roman"/>
                      </a:endParaRPr>
                    </a:p>
                  </a:txBody>
                  <a:tcPr marL="0" marR="0" marT="0" marB="0"/>
                </a:tc>
              </a:tr>
              <a:tr h="1220797">
                <a:tc>
                  <a:txBody>
                    <a:bodyPr/>
                    <a:lstStyle/>
                    <a:p>
                      <a:pPr marL="0" marR="0">
                        <a:spcBef>
                          <a:spcPts val="0"/>
                        </a:spcBef>
                        <a:spcAft>
                          <a:spcPts val="0"/>
                        </a:spcAft>
                      </a:pPr>
                      <a:r>
                        <a:rPr lang="en-US" sz="1400" b="1" i="0" baseline="0" dirty="0">
                          <a:effectLst/>
                        </a:rPr>
                        <a:t>Oxycodone (Percodan, </a:t>
                      </a:r>
                      <a:r>
                        <a:rPr lang="en-US" sz="1400" b="1" i="0" baseline="0" dirty="0" err="1">
                          <a:effectLst/>
                        </a:rPr>
                        <a:t>OxyIR</a:t>
                      </a:r>
                      <a:r>
                        <a:rPr lang="en-US" sz="1400" b="1" i="0" baseline="0" dirty="0">
                          <a:effectLst/>
                        </a:rPr>
                        <a:t>, </a:t>
                      </a:r>
                      <a:r>
                        <a:rPr lang="en-US" sz="1400" b="1" i="0" baseline="0" dirty="0" err="1">
                          <a:effectLst/>
                        </a:rPr>
                        <a:t>Percolone</a:t>
                      </a:r>
                      <a:r>
                        <a:rPr lang="en-US" sz="1400" b="1" i="0" baseline="0" dirty="0">
                          <a:effectLst/>
                        </a:rPr>
                        <a:t>, Roxicodone, Percocet, </a:t>
                      </a:r>
                      <a:r>
                        <a:rPr lang="en-US" sz="1400" b="1" i="0" baseline="0" dirty="0" err="1">
                          <a:effectLst/>
                        </a:rPr>
                        <a:t>OxyContin</a:t>
                      </a:r>
                      <a:r>
                        <a:rPr lang="en-US" sz="1400" b="1" i="0" baseline="0" dirty="0">
                          <a:effectLst/>
                        </a:rPr>
                        <a:t>) </a:t>
                      </a:r>
                      <a:endParaRPr lang="en-US" sz="1400" b="1" i="0" baseline="0" dirty="0">
                        <a:effectLst/>
                        <a:latin typeface="Times New Roman"/>
                        <a:ea typeface="Times New Roman"/>
                      </a:endParaRPr>
                    </a:p>
                  </a:txBody>
                  <a:tcPr marL="0" marR="0" marT="0" marB="0"/>
                </a:tc>
                <a:tc>
                  <a:txBody>
                    <a:bodyPr/>
                    <a:lstStyle/>
                    <a:p>
                      <a:pPr marL="0" marR="0" algn="ctr">
                        <a:spcBef>
                          <a:spcPts val="0"/>
                        </a:spcBef>
                        <a:spcAft>
                          <a:spcPts val="0"/>
                        </a:spcAft>
                      </a:pPr>
                      <a:r>
                        <a:rPr lang="en-US" sz="1400" b="0" i="0" baseline="0" dirty="0" err="1">
                          <a:effectLst/>
                        </a:rPr>
                        <a:t>Benzphetamine</a:t>
                      </a:r>
                      <a:r>
                        <a:rPr lang="en-US" sz="1400" b="0" i="0" baseline="0" dirty="0">
                          <a:effectLst/>
                        </a:rPr>
                        <a:t> (</a:t>
                      </a:r>
                      <a:r>
                        <a:rPr lang="en-US" sz="1400" b="0" i="0" baseline="0" dirty="0" err="1">
                          <a:effectLst/>
                        </a:rPr>
                        <a:t>Didrex</a:t>
                      </a:r>
                      <a:r>
                        <a:rPr lang="en-US" sz="1400" b="0" i="0" baseline="0" dirty="0">
                          <a:effectLst/>
                        </a:rPr>
                        <a:t>)</a:t>
                      </a:r>
                      <a:endParaRPr lang="en-US" sz="1400" b="0" i="0" baseline="0" dirty="0">
                        <a:effectLst/>
                        <a:latin typeface="Times New Roman"/>
                        <a:ea typeface="Times New Roman"/>
                      </a:endParaRPr>
                    </a:p>
                  </a:txBody>
                  <a:tcPr marL="0" marR="0" marT="0" marB="0"/>
                </a:tc>
                <a:tc>
                  <a:txBody>
                    <a:bodyPr/>
                    <a:lstStyle/>
                    <a:p>
                      <a:pPr marL="0" marR="0" algn="ctr">
                        <a:spcBef>
                          <a:spcPts val="0"/>
                        </a:spcBef>
                        <a:spcAft>
                          <a:spcPts val="0"/>
                        </a:spcAft>
                      </a:pPr>
                      <a:r>
                        <a:rPr lang="en-US" sz="1400" b="0" i="0" baseline="0" dirty="0" err="1">
                          <a:effectLst/>
                        </a:rPr>
                        <a:t>Glutethimide</a:t>
                      </a:r>
                      <a:r>
                        <a:rPr lang="en-US" sz="1400" b="0" i="0" baseline="0" dirty="0">
                          <a:effectLst/>
                        </a:rPr>
                        <a:t> (</a:t>
                      </a:r>
                      <a:r>
                        <a:rPr lang="en-US" sz="1400" b="0" i="0" baseline="0" dirty="0" err="1">
                          <a:effectLst/>
                        </a:rPr>
                        <a:t>Doriden</a:t>
                      </a:r>
                      <a:r>
                        <a:rPr lang="en-US" sz="1400" b="0" i="0" baseline="0" dirty="0">
                          <a:effectLst/>
                        </a:rPr>
                        <a:t>)</a:t>
                      </a:r>
                      <a:endParaRPr lang="en-US" sz="1400" b="0" i="0" baseline="0" dirty="0">
                        <a:effectLst/>
                        <a:latin typeface="Times New Roman"/>
                        <a:ea typeface="Times New Roman"/>
                      </a:endParaRPr>
                    </a:p>
                  </a:txBody>
                  <a:tcPr marL="0" marR="0" marT="0" marB="0"/>
                </a:tc>
                <a:tc>
                  <a:txBody>
                    <a:bodyPr/>
                    <a:lstStyle/>
                    <a:p>
                      <a:pPr marL="0" marR="0" algn="ctr">
                        <a:spcBef>
                          <a:spcPts val="0"/>
                        </a:spcBef>
                        <a:spcAft>
                          <a:spcPts val="0"/>
                        </a:spcAft>
                      </a:pPr>
                      <a:r>
                        <a:rPr lang="en-US" sz="1400" b="0" i="0" baseline="0" dirty="0">
                          <a:effectLst/>
                        </a:rPr>
                        <a:t>Nitrites</a:t>
                      </a:r>
                      <a:endParaRPr lang="en-US" sz="1400" b="0" i="0" baseline="0" dirty="0">
                        <a:effectLst/>
                        <a:latin typeface="Times New Roman"/>
                        <a:ea typeface="Times New Roman"/>
                      </a:endParaRPr>
                    </a:p>
                  </a:txBody>
                  <a:tcPr marL="0" marR="0" marT="0" marB="0"/>
                </a:tc>
              </a:tr>
              <a:tr h="1220797">
                <a:tc>
                  <a:txBody>
                    <a:bodyPr/>
                    <a:lstStyle/>
                    <a:p>
                      <a:pPr marL="0" marR="0">
                        <a:spcBef>
                          <a:spcPts val="0"/>
                        </a:spcBef>
                        <a:spcAft>
                          <a:spcPts val="0"/>
                        </a:spcAft>
                      </a:pPr>
                      <a:r>
                        <a:rPr lang="en-US" sz="1400" b="1" i="0" baseline="0" dirty="0">
                          <a:effectLst/>
                        </a:rPr>
                        <a:t>Propoxyphene (Darvon) </a:t>
                      </a:r>
                      <a:endParaRPr lang="en-US" sz="1400" b="1" i="0" baseline="0" dirty="0">
                        <a:effectLst/>
                        <a:latin typeface="Times New Roman"/>
                        <a:ea typeface="Times New Roman"/>
                      </a:endParaRPr>
                    </a:p>
                  </a:txBody>
                  <a:tcPr marL="0" marR="0" marT="0" marB="0"/>
                </a:tc>
                <a:tc>
                  <a:txBody>
                    <a:bodyPr/>
                    <a:lstStyle/>
                    <a:p>
                      <a:pPr marL="0" marR="0" algn="ctr">
                        <a:spcBef>
                          <a:spcPts val="0"/>
                        </a:spcBef>
                        <a:spcAft>
                          <a:spcPts val="0"/>
                        </a:spcAft>
                      </a:pPr>
                      <a:r>
                        <a:rPr lang="en-US" sz="1400" b="0" i="0" baseline="0" dirty="0" err="1">
                          <a:effectLst/>
                        </a:rPr>
                        <a:t>Diethylpropion</a:t>
                      </a:r>
                      <a:r>
                        <a:rPr lang="en-US" sz="1400" b="0" i="0" baseline="0" dirty="0">
                          <a:effectLst/>
                        </a:rPr>
                        <a:t> (</a:t>
                      </a:r>
                      <a:r>
                        <a:rPr lang="en-US" sz="1400" b="0" i="0" baseline="0" dirty="0" err="1">
                          <a:effectLst/>
                        </a:rPr>
                        <a:t>Tenuate</a:t>
                      </a:r>
                      <a:r>
                        <a:rPr lang="en-US" sz="1400" b="0" i="0" baseline="0" dirty="0" smtClean="0">
                          <a:effectLst/>
                        </a:rPr>
                        <a:t>)</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i="0" baseline="0" dirty="0" smtClean="0">
                        <a:effectLst/>
                      </a:endParaRPr>
                    </a:p>
                    <a:p>
                      <a:pPr marL="0" marR="0" algn="ctr">
                        <a:spcBef>
                          <a:spcPts val="0"/>
                        </a:spcBef>
                        <a:spcAft>
                          <a:spcPts val="0"/>
                        </a:spcAft>
                      </a:pPr>
                      <a:endParaRPr lang="en-US" sz="1400" b="0" i="0" baseline="0" dirty="0" smtClean="0">
                        <a:effectLst/>
                      </a:endParaRPr>
                    </a:p>
                    <a:p>
                      <a:pPr marL="0" marR="0" algn="ctr">
                        <a:spcBef>
                          <a:spcPts val="0"/>
                        </a:spcBef>
                        <a:spcAft>
                          <a:spcPts val="0"/>
                        </a:spcAft>
                      </a:pPr>
                      <a:endParaRPr lang="en-US" sz="1400" b="0" i="0" baseline="0" dirty="0" smtClean="0">
                        <a:effectLst/>
                        <a:latin typeface="Times New Roman"/>
                        <a:ea typeface="Times New Roman"/>
                      </a:endParaRPr>
                    </a:p>
                    <a:p>
                      <a:pPr marL="0" marR="0" algn="ctr">
                        <a:spcBef>
                          <a:spcPts val="0"/>
                        </a:spcBef>
                        <a:spcAft>
                          <a:spcPts val="0"/>
                        </a:spcAft>
                      </a:pPr>
                      <a:endParaRPr lang="en-US" sz="1400" b="0" i="0" baseline="0" dirty="0">
                        <a:effectLst/>
                        <a:latin typeface="Times New Roman"/>
                        <a:ea typeface="Times New Roman"/>
                      </a:endParaRPr>
                    </a:p>
                  </a:txBody>
                  <a:tcPr marL="0" marR="0" marT="0" marB="0"/>
                </a:tc>
                <a:tc>
                  <a:txBody>
                    <a:bodyPr/>
                    <a:lstStyle/>
                    <a:p>
                      <a:pPr marL="0" marR="0" algn="ctr">
                        <a:spcBef>
                          <a:spcPts val="0"/>
                        </a:spcBef>
                        <a:spcAft>
                          <a:spcPts val="0"/>
                        </a:spcAft>
                      </a:pPr>
                      <a:r>
                        <a:rPr lang="en-US" sz="1400" b="0" i="0" baseline="0">
                          <a:effectLst/>
                        </a:rPr>
                        <a:t>Chloral hydrate</a:t>
                      </a:r>
                      <a:endParaRPr lang="en-US" sz="1400" b="0" i="0" baseline="0">
                        <a:effectLst/>
                        <a:latin typeface="Times New Roman"/>
                        <a:ea typeface="Times New Roman"/>
                      </a:endParaRPr>
                    </a:p>
                  </a:txBody>
                  <a:tcPr marL="0" marR="0" marT="0" marB="0"/>
                </a:tc>
                <a:tc>
                  <a:txBody>
                    <a:bodyPr/>
                    <a:lstStyle/>
                    <a:p>
                      <a:pPr marL="0" marR="0" algn="ctr">
                        <a:spcBef>
                          <a:spcPts val="0"/>
                        </a:spcBef>
                        <a:spcAft>
                          <a:spcPts val="0"/>
                        </a:spcAft>
                      </a:pPr>
                      <a:r>
                        <a:rPr lang="en-US" sz="1400" b="0" i="0" baseline="0" dirty="0">
                          <a:effectLst/>
                        </a:rPr>
                        <a:t>Nitrous </a:t>
                      </a:r>
                      <a:r>
                        <a:rPr lang="en-US" sz="1400" b="0" i="0" baseline="0" dirty="0" smtClean="0">
                          <a:effectLst/>
                        </a:rPr>
                        <a:t>oxide</a:t>
                      </a:r>
                    </a:p>
                    <a:p>
                      <a:pPr marL="0" marR="0" algn="ctr">
                        <a:spcBef>
                          <a:spcPts val="0"/>
                        </a:spcBef>
                        <a:spcAft>
                          <a:spcPts val="0"/>
                        </a:spcAft>
                      </a:pPr>
                      <a:endParaRPr lang="en-US" sz="1400" b="0" i="0" baseline="0" dirty="0" smtClean="0">
                        <a:effectLst/>
                        <a:latin typeface="Times New Roman"/>
                        <a:ea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Ref: </a:t>
                      </a:r>
                      <a:r>
                        <a:rPr lang="en-US" sz="1400" b="0" u="sng" dirty="0" smtClean="0">
                          <a:hlinkClick r:id="rId2"/>
                        </a:rPr>
                        <a:t>http://pediatrics.aappublications.org/content/129/2/e540.full</a:t>
                      </a:r>
                      <a:endParaRPr lang="en-US" sz="1400" b="0" dirty="0" smtClean="0"/>
                    </a:p>
                    <a:p>
                      <a:pPr marL="0" marR="0" algn="ctr">
                        <a:spcBef>
                          <a:spcPts val="0"/>
                        </a:spcBef>
                        <a:spcAft>
                          <a:spcPts val="0"/>
                        </a:spcAft>
                      </a:pPr>
                      <a:endParaRPr lang="en-US" sz="1400" b="0" i="0" baseline="0" dirty="0">
                        <a:effectLst/>
                        <a:latin typeface="Times New Roman"/>
                        <a:ea typeface="Times New Roman"/>
                      </a:endParaRPr>
                    </a:p>
                  </a:txBody>
                  <a:tcPr marL="0" marR="0" marT="0" marB="0"/>
                </a:tc>
              </a:tr>
            </a:tbl>
          </a:graphicData>
        </a:graphic>
      </p:graphicFrame>
      <p:sp>
        <p:nvSpPr>
          <p:cNvPr id="5" name="Rectangle 1"/>
          <p:cNvSpPr>
            <a:spLocks noChangeArrowheads="1"/>
          </p:cNvSpPr>
          <p:nvPr/>
        </p:nvSpPr>
        <p:spPr bwMode="auto">
          <a:xfrm>
            <a:off x="457200" y="2975660"/>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
            </a:r>
            <a:br>
              <a:rPr kumimoji="0" lang="en-US" sz="1800" b="0" i="0" u="none" strike="noStrike" cap="none" normalizeH="0" baseline="0" dirty="0" smtClean="0">
                <a:ln>
                  <a:noFill/>
                </a:ln>
                <a:solidFill>
                  <a:schemeClr val="tx1"/>
                </a:solidFill>
                <a:effectLst/>
                <a:latin typeface="Arial" pitchFamily="34" charset="0"/>
              </a:rPr>
            </a:br>
            <a:endParaRPr kumimoji="0" lang="en-US" sz="1800" b="0" i="0" u="none" strike="noStrike" cap="none" normalizeH="0" baseline="0" dirty="0" smtClean="0">
              <a:ln>
                <a:noFill/>
              </a:ln>
              <a:solidFill>
                <a:schemeClr val="tx1"/>
              </a:solidFill>
              <a:effectLst/>
              <a:latin typeface="Arial" pitchFamily="34" charset="0"/>
            </a:endParaRPr>
          </a:p>
        </p:txBody>
      </p:sp>
      <p:sp>
        <p:nvSpPr>
          <p:cNvPr id="7" name="Rectangle 3"/>
          <p:cNvSpPr>
            <a:spLocks noChangeArrowheads="1"/>
          </p:cNvSpPr>
          <p:nvPr/>
        </p:nvSpPr>
        <p:spPr bwMode="auto">
          <a:xfrm>
            <a:off x="457200" y="3496246"/>
            <a:ext cx="18473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297340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533401"/>
            <a:ext cx="7772400" cy="990599"/>
          </a:xfrm>
        </p:spPr>
        <p:txBody>
          <a:bodyPr>
            <a:normAutofit fontScale="90000"/>
          </a:bodyPr>
          <a:lstStyle/>
          <a:p>
            <a:r>
              <a:rPr lang="en-US" b="1" dirty="0" smtClean="0"/>
              <a:t>Mayor </a:t>
            </a:r>
            <a:r>
              <a:rPr lang="en-US" b="1" dirty="0"/>
              <a:t>D</a:t>
            </a:r>
            <a:r>
              <a:rPr lang="en-US" b="1" dirty="0" smtClean="0"/>
              <a:t>rug </a:t>
            </a:r>
            <a:r>
              <a:rPr lang="en-US" b="1" dirty="0" smtClean="0"/>
              <a:t>of </a:t>
            </a:r>
            <a:r>
              <a:rPr lang="en-US" b="1" dirty="0" smtClean="0"/>
              <a:t>Abuse </a:t>
            </a:r>
            <a:r>
              <a:rPr lang="en-US" b="1" dirty="0" smtClean="0"/>
              <a:t>(cont.)</a:t>
            </a:r>
            <a:endParaRPr lang="en-US" b="1" dirty="0"/>
          </a:p>
        </p:txBody>
      </p:sp>
      <p:sp>
        <p:nvSpPr>
          <p:cNvPr id="3" name="Subtitle 2"/>
          <p:cNvSpPr>
            <a:spLocks noGrp="1"/>
          </p:cNvSpPr>
          <p:nvPr>
            <p:ph type="subTitle" idx="1"/>
          </p:nvPr>
        </p:nvSpPr>
        <p:spPr>
          <a:xfrm>
            <a:off x="1066800" y="1981200"/>
            <a:ext cx="6400800" cy="3581400"/>
          </a:xfrm>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39476227"/>
              </p:ext>
            </p:extLst>
          </p:nvPr>
        </p:nvGraphicFramePr>
        <p:xfrm>
          <a:off x="457200" y="1828792"/>
          <a:ext cx="8229600" cy="4296299"/>
        </p:xfrm>
        <a:graphic>
          <a:graphicData uri="http://schemas.openxmlformats.org/drawingml/2006/table">
            <a:tbl>
              <a:tblPr>
                <a:tableStyleId>{5C22544A-7EE6-4342-B048-85BDC9FD1C3A}</a:tableStyleId>
              </a:tblPr>
              <a:tblGrid>
                <a:gridCol w="2743200"/>
                <a:gridCol w="2743200"/>
                <a:gridCol w="2743200"/>
              </a:tblGrid>
              <a:tr h="339437">
                <a:tc>
                  <a:txBody>
                    <a:bodyPr/>
                    <a:lstStyle/>
                    <a:p>
                      <a:pPr marL="0" marR="0">
                        <a:spcBef>
                          <a:spcPts val="0"/>
                        </a:spcBef>
                        <a:spcAft>
                          <a:spcPts val="0"/>
                        </a:spcAft>
                      </a:pPr>
                      <a:r>
                        <a:rPr lang="en-US" sz="1400" b="1" i="0" baseline="0" dirty="0" err="1">
                          <a:effectLst/>
                        </a:rPr>
                        <a:t>Hydromorphone</a:t>
                      </a:r>
                      <a:r>
                        <a:rPr lang="en-US" sz="1400" b="1" i="0" baseline="0" dirty="0">
                          <a:effectLst/>
                        </a:rPr>
                        <a:t> (</a:t>
                      </a:r>
                      <a:r>
                        <a:rPr lang="en-US" sz="1400" b="1" i="0" baseline="0" dirty="0" err="1">
                          <a:effectLst/>
                        </a:rPr>
                        <a:t>Dilaudid</a:t>
                      </a:r>
                      <a:r>
                        <a:rPr lang="en-US" sz="1400" b="1" i="0" baseline="0" dirty="0">
                          <a:effectLst/>
                        </a:rPr>
                        <a:t>) </a:t>
                      </a:r>
                      <a:endParaRPr lang="en-US" sz="1400" b="1" i="0" baseline="0" dirty="0">
                        <a:effectLst/>
                        <a:latin typeface="Times New Roman"/>
                        <a:ea typeface="Times New Roman"/>
                      </a:endParaRPr>
                    </a:p>
                  </a:txBody>
                  <a:tcPr marL="0" marR="0" marT="0" marB="0"/>
                </a:tc>
                <a:tc>
                  <a:txBody>
                    <a:bodyPr/>
                    <a:lstStyle/>
                    <a:p>
                      <a:pPr marL="0" marR="0" algn="ctr">
                        <a:spcBef>
                          <a:spcPts val="0"/>
                        </a:spcBef>
                        <a:spcAft>
                          <a:spcPts val="0"/>
                        </a:spcAft>
                      </a:pPr>
                      <a:r>
                        <a:rPr lang="en-US" sz="1400" b="0" i="0" baseline="0" dirty="0" err="1">
                          <a:effectLst/>
                        </a:rPr>
                        <a:t>Fenfluramine</a:t>
                      </a:r>
                      <a:endParaRPr lang="en-US" sz="1400" b="0" i="0" baseline="0" dirty="0">
                        <a:effectLst/>
                        <a:latin typeface="Times New Roman"/>
                        <a:ea typeface="Times New Roman"/>
                      </a:endParaRPr>
                    </a:p>
                  </a:txBody>
                  <a:tcPr marL="0" marR="0" marT="0" marB="0"/>
                </a:tc>
                <a:tc>
                  <a:txBody>
                    <a:bodyPr/>
                    <a:lstStyle/>
                    <a:p>
                      <a:pPr marL="0" marR="0" algn="ctr">
                        <a:spcBef>
                          <a:spcPts val="0"/>
                        </a:spcBef>
                        <a:spcAft>
                          <a:spcPts val="0"/>
                        </a:spcAft>
                      </a:pPr>
                      <a:r>
                        <a:rPr lang="en-US" sz="1400" b="0" i="0" baseline="0">
                          <a:effectLst/>
                        </a:rPr>
                        <a:t>Cannabinoids</a:t>
                      </a:r>
                      <a:endParaRPr lang="en-US" sz="1400" b="0" i="0" baseline="0">
                        <a:effectLst/>
                        <a:latin typeface="Times New Roman"/>
                        <a:ea typeface="Times New Roman"/>
                      </a:endParaRPr>
                    </a:p>
                  </a:txBody>
                  <a:tcPr marL="0" marR="0" marT="0" marB="0"/>
                </a:tc>
              </a:tr>
              <a:tr h="339437">
                <a:tc>
                  <a:txBody>
                    <a:bodyPr/>
                    <a:lstStyle/>
                    <a:p>
                      <a:pPr marL="0" marR="0">
                        <a:spcBef>
                          <a:spcPts val="0"/>
                        </a:spcBef>
                        <a:spcAft>
                          <a:spcPts val="0"/>
                        </a:spcAft>
                      </a:pPr>
                      <a:r>
                        <a:rPr lang="en-US" sz="1400" b="1" i="0" baseline="0">
                          <a:effectLst/>
                        </a:rPr>
                        <a:t>Hydrocodone (Lortab, Vicodin) </a:t>
                      </a:r>
                      <a:endParaRPr lang="en-US" sz="1400" b="1" i="0" baseline="0">
                        <a:effectLst/>
                        <a:latin typeface="Times New Roman"/>
                        <a:ea typeface="Times New Roman"/>
                      </a:endParaRPr>
                    </a:p>
                  </a:txBody>
                  <a:tcPr marL="0" marR="0" marT="0" marB="0"/>
                </a:tc>
                <a:tc>
                  <a:txBody>
                    <a:bodyPr/>
                    <a:lstStyle/>
                    <a:p>
                      <a:pPr marL="0" marR="0" algn="ctr">
                        <a:spcBef>
                          <a:spcPts val="0"/>
                        </a:spcBef>
                        <a:spcAft>
                          <a:spcPts val="0"/>
                        </a:spcAft>
                      </a:pPr>
                      <a:r>
                        <a:rPr lang="en-US" sz="1400" b="0" i="0" baseline="0" dirty="0" err="1">
                          <a:effectLst/>
                        </a:rPr>
                        <a:t>Phendimetrazine</a:t>
                      </a:r>
                      <a:r>
                        <a:rPr lang="en-US" sz="1400" b="0" i="0" baseline="0" dirty="0">
                          <a:effectLst/>
                        </a:rPr>
                        <a:t> (</a:t>
                      </a:r>
                      <a:r>
                        <a:rPr lang="en-US" sz="1400" b="0" i="0" baseline="0" dirty="0" err="1">
                          <a:effectLst/>
                        </a:rPr>
                        <a:t>Adipost</a:t>
                      </a:r>
                      <a:r>
                        <a:rPr lang="en-US" sz="1400" b="0" i="0" baseline="0" dirty="0">
                          <a:effectLst/>
                        </a:rPr>
                        <a:t>, </a:t>
                      </a:r>
                      <a:r>
                        <a:rPr lang="en-US" sz="1400" b="0" i="0" baseline="0" dirty="0" err="1">
                          <a:effectLst/>
                        </a:rPr>
                        <a:t>Bontril</a:t>
                      </a:r>
                      <a:r>
                        <a:rPr lang="en-US" sz="1400" b="0" i="0" baseline="0" dirty="0">
                          <a:effectLst/>
                        </a:rPr>
                        <a:t>, Prelu-2)</a:t>
                      </a:r>
                      <a:endParaRPr lang="en-US" sz="1400" b="0" i="0" baseline="0" dirty="0">
                        <a:effectLst/>
                        <a:latin typeface="Times New Roman"/>
                        <a:ea typeface="Times New Roman"/>
                      </a:endParaRPr>
                    </a:p>
                  </a:txBody>
                  <a:tcPr marL="0" marR="0" marT="0" marB="0"/>
                </a:tc>
                <a:tc>
                  <a:txBody>
                    <a:bodyPr/>
                    <a:lstStyle/>
                    <a:p>
                      <a:pPr marL="0" marR="0" algn="ctr">
                        <a:spcBef>
                          <a:spcPts val="0"/>
                        </a:spcBef>
                        <a:spcAft>
                          <a:spcPts val="0"/>
                        </a:spcAft>
                      </a:pPr>
                      <a:r>
                        <a:rPr lang="en-US" sz="1400" b="0" i="0" baseline="0">
                          <a:effectLst/>
                        </a:rPr>
                        <a:t>Marijuana</a:t>
                      </a:r>
                      <a:endParaRPr lang="en-US" sz="1400" b="0" i="0" baseline="0">
                        <a:effectLst/>
                        <a:latin typeface="Times New Roman"/>
                        <a:ea typeface="Times New Roman"/>
                      </a:endParaRPr>
                    </a:p>
                  </a:txBody>
                  <a:tcPr marL="0" marR="0" marT="0" marB="0"/>
                </a:tc>
              </a:tr>
              <a:tr h="339437">
                <a:tc>
                  <a:txBody>
                    <a:bodyPr/>
                    <a:lstStyle/>
                    <a:p>
                      <a:pPr marL="0" marR="0">
                        <a:spcBef>
                          <a:spcPts val="0"/>
                        </a:spcBef>
                        <a:spcAft>
                          <a:spcPts val="0"/>
                        </a:spcAft>
                      </a:pPr>
                      <a:r>
                        <a:rPr lang="en-US" sz="1400" b="1" i="0" baseline="0">
                          <a:effectLst/>
                        </a:rPr>
                        <a:t>Fentanyl (Sublimaze) </a:t>
                      </a:r>
                      <a:endParaRPr lang="en-US" sz="1400" b="1" i="0" baseline="0">
                        <a:effectLst/>
                        <a:latin typeface="Times New Roman"/>
                        <a:ea typeface="Times New Roman"/>
                      </a:endParaRPr>
                    </a:p>
                  </a:txBody>
                  <a:tcPr marL="0" marR="0" marT="0" marB="0"/>
                </a:tc>
                <a:tc>
                  <a:txBody>
                    <a:bodyPr/>
                    <a:lstStyle/>
                    <a:p>
                      <a:pPr marL="0" marR="0" algn="ctr">
                        <a:spcBef>
                          <a:spcPts val="0"/>
                        </a:spcBef>
                        <a:spcAft>
                          <a:spcPts val="0"/>
                        </a:spcAft>
                      </a:pPr>
                      <a:r>
                        <a:rPr lang="en-US" sz="1400" b="0" i="0" baseline="0" dirty="0">
                          <a:effectLst/>
                        </a:rPr>
                        <a:t>Phentermine (</a:t>
                      </a:r>
                      <a:r>
                        <a:rPr lang="en-US" sz="1400" b="0" i="0" baseline="0" dirty="0" err="1">
                          <a:effectLst/>
                        </a:rPr>
                        <a:t>Adipex</a:t>
                      </a:r>
                      <a:r>
                        <a:rPr lang="en-US" sz="1400" b="0" i="0" baseline="0" dirty="0">
                          <a:effectLst/>
                        </a:rPr>
                        <a:t>-P, </a:t>
                      </a:r>
                      <a:r>
                        <a:rPr lang="en-US" sz="1400" b="0" i="0" baseline="0" dirty="0" err="1">
                          <a:effectLst/>
                        </a:rPr>
                        <a:t>Zantryl</a:t>
                      </a:r>
                      <a:r>
                        <a:rPr lang="en-US" sz="1400" b="0" i="0" baseline="0" dirty="0">
                          <a:effectLst/>
                        </a:rPr>
                        <a:t>)</a:t>
                      </a:r>
                      <a:endParaRPr lang="en-US" sz="1400" b="0" i="0" baseline="0" dirty="0">
                        <a:effectLst/>
                        <a:latin typeface="Times New Roman"/>
                        <a:ea typeface="Times New Roman"/>
                      </a:endParaRPr>
                    </a:p>
                  </a:txBody>
                  <a:tcPr marL="0" marR="0" marT="0" marB="0"/>
                </a:tc>
                <a:tc>
                  <a:txBody>
                    <a:bodyPr/>
                    <a:lstStyle/>
                    <a:p>
                      <a:pPr marL="0" marR="0" algn="ctr">
                        <a:spcBef>
                          <a:spcPts val="0"/>
                        </a:spcBef>
                        <a:spcAft>
                          <a:spcPts val="0"/>
                        </a:spcAft>
                      </a:pPr>
                      <a:r>
                        <a:rPr lang="en-US" sz="1400" b="0" i="0" baseline="0" dirty="0">
                          <a:effectLst/>
                        </a:rPr>
                        <a:t>Hashish</a:t>
                      </a:r>
                      <a:endParaRPr lang="en-US" sz="1400" b="0" i="0" baseline="0" dirty="0">
                        <a:effectLst/>
                        <a:latin typeface="Times New Roman"/>
                        <a:ea typeface="Times New Roman"/>
                      </a:endParaRPr>
                    </a:p>
                  </a:txBody>
                  <a:tcPr marL="0" marR="0" marT="0" marB="0"/>
                </a:tc>
              </a:tr>
              <a:tr h="339437">
                <a:tc>
                  <a:txBody>
                    <a:bodyPr/>
                    <a:lstStyle/>
                    <a:p>
                      <a:pPr marL="0" marR="0">
                        <a:spcBef>
                          <a:spcPts val="0"/>
                        </a:spcBef>
                        <a:spcAft>
                          <a:spcPts val="0"/>
                        </a:spcAft>
                      </a:pPr>
                      <a:r>
                        <a:rPr lang="en-US" sz="1400" b="1" i="0" baseline="0">
                          <a:effectLst/>
                        </a:rPr>
                        <a:t>Tramadol (Ultram, Ultracet) </a:t>
                      </a:r>
                      <a:endParaRPr lang="en-US" sz="1400" b="1" i="0" baseline="0">
                        <a:effectLst/>
                        <a:latin typeface="Times New Roman"/>
                        <a:ea typeface="Times New Roman"/>
                      </a:endParaRPr>
                    </a:p>
                  </a:txBody>
                  <a:tcPr marL="0" marR="0" marT="0" marB="0"/>
                </a:tc>
                <a:tc>
                  <a:txBody>
                    <a:bodyPr/>
                    <a:lstStyle/>
                    <a:p>
                      <a:pPr marL="0" marR="0" algn="ctr">
                        <a:spcBef>
                          <a:spcPts val="0"/>
                        </a:spcBef>
                        <a:spcAft>
                          <a:spcPts val="0"/>
                        </a:spcAft>
                      </a:pPr>
                      <a:r>
                        <a:rPr lang="en-US" sz="1400" b="0" i="0" baseline="0">
                          <a:effectLst/>
                        </a:rPr>
                        <a:t>Cocaine</a:t>
                      </a:r>
                      <a:endParaRPr lang="en-US" sz="1400" b="0" i="0" baseline="0">
                        <a:effectLst/>
                        <a:latin typeface="Times New Roman"/>
                        <a:ea typeface="Times New Roman"/>
                      </a:endParaRPr>
                    </a:p>
                  </a:txBody>
                  <a:tcPr marL="0" marR="0" marT="0" marB="0"/>
                </a:tc>
                <a:tc>
                  <a:txBody>
                    <a:bodyPr/>
                    <a:lstStyle/>
                    <a:p>
                      <a:pPr marL="0" marR="0" algn="ctr">
                        <a:spcBef>
                          <a:spcPts val="0"/>
                        </a:spcBef>
                        <a:spcAft>
                          <a:spcPts val="0"/>
                        </a:spcAft>
                      </a:pPr>
                      <a:r>
                        <a:rPr lang="en-US" sz="1400" b="0" i="0" baseline="0" dirty="0">
                          <a:effectLst/>
                        </a:rPr>
                        <a:t> </a:t>
                      </a:r>
                      <a:endParaRPr lang="en-US" sz="1400" b="0" i="0" baseline="0" dirty="0">
                        <a:effectLst/>
                        <a:latin typeface="Times New Roman"/>
                        <a:ea typeface="Times New Roman"/>
                      </a:endParaRPr>
                    </a:p>
                  </a:txBody>
                  <a:tcPr marL="0" marR="0" marT="0" marB="0"/>
                </a:tc>
              </a:tr>
              <a:tr h="339437">
                <a:tc>
                  <a:txBody>
                    <a:bodyPr/>
                    <a:lstStyle/>
                    <a:p>
                      <a:pPr marL="0" marR="0">
                        <a:spcBef>
                          <a:spcPts val="0"/>
                        </a:spcBef>
                        <a:spcAft>
                          <a:spcPts val="0"/>
                        </a:spcAft>
                      </a:pPr>
                      <a:r>
                        <a:rPr lang="en-US" sz="1400" b="1" i="0" baseline="0">
                          <a:effectLst/>
                        </a:rPr>
                        <a:t>Heroin </a:t>
                      </a:r>
                      <a:endParaRPr lang="en-US" sz="1400" b="1" i="0" baseline="0">
                        <a:effectLst/>
                        <a:latin typeface="Times New Roman"/>
                        <a:ea typeface="Times New Roman"/>
                      </a:endParaRPr>
                    </a:p>
                  </a:txBody>
                  <a:tcPr marL="0" marR="0" marT="0" marB="0"/>
                </a:tc>
                <a:tc>
                  <a:txBody>
                    <a:bodyPr/>
                    <a:lstStyle/>
                    <a:p>
                      <a:pPr marL="0" marR="0" algn="ctr">
                        <a:spcBef>
                          <a:spcPts val="0"/>
                        </a:spcBef>
                        <a:spcAft>
                          <a:spcPts val="0"/>
                        </a:spcAft>
                      </a:pPr>
                      <a:r>
                        <a:rPr lang="en-US" sz="1400" b="0" i="0" baseline="0">
                          <a:effectLst/>
                        </a:rPr>
                        <a:t>Methylphenidate (Ritalin, Concerta)</a:t>
                      </a:r>
                      <a:endParaRPr lang="en-US" sz="1400" b="0" i="0" baseline="0">
                        <a:effectLst/>
                        <a:latin typeface="Times New Roman"/>
                        <a:ea typeface="Times New Roman"/>
                      </a:endParaRPr>
                    </a:p>
                  </a:txBody>
                  <a:tcPr marL="0" marR="0" marT="0" marB="0"/>
                </a:tc>
                <a:tc>
                  <a:txBody>
                    <a:bodyPr/>
                    <a:lstStyle/>
                    <a:p>
                      <a:pPr marL="0" marR="0" algn="ctr">
                        <a:spcBef>
                          <a:spcPts val="0"/>
                        </a:spcBef>
                        <a:spcAft>
                          <a:spcPts val="0"/>
                        </a:spcAft>
                      </a:pPr>
                      <a:r>
                        <a:rPr lang="en-US" sz="1400" b="0" i="0" baseline="0" dirty="0">
                          <a:effectLst/>
                        </a:rPr>
                        <a:t> </a:t>
                      </a:r>
                      <a:endParaRPr lang="en-US" sz="1400" b="0" i="0" baseline="0" dirty="0">
                        <a:effectLst/>
                        <a:latin typeface="Times New Roman"/>
                        <a:ea typeface="Times New Roman"/>
                      </a:endParaRPr>
                    </a:p>
                  </a:txBody>
                  <a:tcPr marL="0" marR="0" marT="0" marB="0"/>
                </a:tc>
              </a:tr>
              <a:tr h="339437">
                <a:tc>
                  <a:txBody>
                    <a:bodyPr/>
                    <a:lstStyle/>
                    <a:p>
                      <a:pPr marL="0" marR="0">
                        <a:spcBef>
                          <a:spcPts val="0"/>
                        </a:spcBef>
                        <a:spcAft>
                          <a:spcPts val="0"/>
                        </a:spcAft>
                      </a:pPr>
                      <a:r>
                        <a:rPr lang="en-US" sz="1400" b="1" i="0" baseline="0">
                          <a:effectLst/>
                        </a:rPr>
                        <a:t>Antagonists</a:t>
                      </a:r>
                      <a:endParaRPr lang="en-US" sz="1400" b="1" i="0" baseline="0">
                        <a:effectLst/>
                        <a:latin typeface="Times New Roman"/>
                        <a:ea typeface="Times New Roman"/>
                      </a:endParaRPr>
                    </a:p>
                  </a:txBody>
                  <a:tcPr marL="0" marR="0" marT="0" marB="0"/>
                </a:tc>
                <a:tc>
                  <a:txBody>
                    <a:bodyPr/>
                    <a:lstStyle/>
                    <a:p>
                      <a:pPr marL="0" marR="0" algn="ctr">
                        <a:spcBef>
                          <a:spcPts val="0"/>
                        </a:spcBef>
                        <a:spcAft>
                          <a:spcPts val="0"/>
                        </a:spcAft>
                      </a:pPr>
                      <a:r>
                        <a:rPr lang="en-US" sz="1400" b="0" i="0" baseline="0">
                          <a:effectLst/>
                        </a:rPr>
                        <a:t>Pemoline (Cylert)</a:t>
                      </a:r>
                      <a:endParaRPr lang="en-US" sz="1400" b="0" i="0" baseline="0">
                        <a:effectLst/>
                        <a:latin typeface="Times New Roman"/>
                        <a:ea typeface="Times New Roman"/>
                      </a:endParaRPr>
                    </a:p>
                  </a:txBody>
                  <a:tcPr marL="0" marR="0" marT="0" marB="0"/>
                </a:tc>
                <a:tc>
                  <a:txBody>
                    <a:bodyPr/>
                    <a:lstStyle/>
                    <a:p>
                      <a:pPr marL="0" marR="0" algn="ctr">
                        <a:spcBef>
                          <a:spcPts val="0"/>
                        </a:spcBef>
                        <a:spcAft>
                          <a:spcPts val="0"/>
                        </a:spcAft>
                      </a:pPr>
                      <a:r>
                        <a:rPr lang="en-US" sz="1400" b="0" i="0" baseline="0" dirty="0">
                          <a:effectLst/>
                        </a:rPr>
                        <a:t> </a:t>
                      </a:r>
                      <a:endParaRPr lang="en-US" sz="1400" b="0" i="0" baseline="0" dirty="0">
                        <a:effectLst/>
                        <a:latin typeface="Times New Roman"/>
                        <a:ea typeface="Times New Roman"/>
                      </a:endParaRPr>
                    </a:p>
                  </a:txBody>
                  <a:tcPr marL="0" marR="0" marT="0" marB="0"/>
                </a:tc>
              </a:tr>
              <a:tr h="339437">
                <a:tc>
                  <a:txBody>
                    <a:bodyPr/>
                    <a:lstStyle/>
                    <a:p>
                      <a:pPr marL="0" marR="0">
                        <a:spcBef>
                          <a:spcPts val="0"/>
                        </a:spcBef>
                        <a:spcAft>
                          <a:spcPts val="0"/>
                        </a:spcAft>
                      </a:pPr>
                      <a:r>
                        <a:rPr lang="en-US" sz="1400" b="1" i="0" baseline="0">
                          <a:effectLst/>
                        </a:rPr>
                        <a:t>Naloxone (Narcan) </a:t>
                      </a:r>
                      <a:endParaRPr lang="en-US" sz="1400" b="1" i="0" baseline="0">
                        <a:effectLst/>
                        <a:latin typeface="Times New Roman"/>
                        <a:ea typeface="Times New Roman"/>
                      </a:endParaRPr>
                    </a:p>
                  </a:txBody>
                  <a:tcPr marL="0" marR="0" marT="0" marB="0"/>
                </a:tc>
                <a:tc>
                  <a:txBody>
                    <a:bodyPr/>
                    <a:lstStyle/>
                    <a:p>
                      <a:pPr marL="0" marR="0" algn="ctr">
                        <a:spcBef>
                          <a:spcPts val="0"/>
                        </a:spcBef>
                        <a:spcAft>
                          <a:spcPts val="0"/>
                        </a:spcAft>
                      </a:pPr>
                      <a:r>
                        <a:rPr lang="en-US" sz="1400" b="0" i="0" baseline="0">
                          <a:effectLst/>
                        </a:rPr>
                        <a:t>Phenylpropanolamine</a:t>
                      </a:r>
                      <a:endParaRPr lang="en-US" sz="1400" b="0" i="0" baseline="0">
                        <a:effectLst/>
                        <a:latin typeface="Times New Roman"/>
                        <a:ea typeface="Times New Roman"/>
                      </a:endParaRPr>
                    </a:p>
                  </a:txBody>
                  <a:tcPr marL="0" marR="0" marT="0" marB="0"/>
                </a:tc>
                <a:tc>
                  <a:txBody>
                    <a:bodyPr/>
                    <a:lstStyle/>
                    <a:p>
                      <a:pPr marL="0" marR="0" algn="ctr">
                        <a:spcBef>
                          <a:spcPts val="0"/>
                        </a:spcBef>
                        <a:spcAft>
                          <a:spcPts val="0"/>
                        </a:spcAft>
                      </a:pPr>
                      <a:r>
                        <a:rPr lang="en-US" sz="1400" b="0" i="0" baseline="0" dirty="0">
                          <a:effectLst/>
                        </a:rPr>
                        <a:t> </a:t>
                      </a:r>
                      <a:endParaRPr lang="en-US" sz="1400" b="0" i="0" baseline="0" dirty="0">
                        <a:effectLst/>
                        <a:latin typeface="Times New Roman"/>
                        <a:ea typeface="Times New Roman"/>
                      </a:endParaRPr>
                    </a:p>
                  </a:txBody>
                  <a:tcPr marL="0" marR="0" marT="0" marB="0"/>
                </a:tc>
              </a:tr>
              <a:tr h="339437">
                <a:tc>
                  <a:txBody>
                    <a:bodyPr/>
                    <a:lstStyle/>
                    <a:p>
                      <a:pPr marL="0" marR="0">
                        <a:spcBef>
                          <a:spcPts val="0"/>
                        </a:spcBef>
                        <a:spcAft>
                          <a:spcPts val="0"/>
                        </a:spcAft>
                      </a:pPr>
                      <a:r>
                        <a:rPr lang="en-US" sz="1400" b="1" i="0" baseline="0">
                          <a:effectLst/>
                        </a:rPr>
                        <a:t>Naltrexone (ReVia) </a:t>
                      </a:r>
                      <a:endParaRPr lang="en-US" sz="1400" b="1" i="0" baseline="0">
                        <a:effectLst/>
                        <a:latin typeface="Times New Roman"/>
                        <a:ea typeface="Times New Roman"/>
                      </a:endParaRPr>
                    </a:p>
                  </a:txBody>
                  <a:tcPr marL="0" marR="0" marT="0" marB="0"/>
                </a:tc>
                <a:tc>
                  <a:txBody>
                    <a:bodyPr/>
                    <a:lstStyle/>
                    <a:p>
                      <a:pPr marL="0" marR="0" algn="ctr">
                        <a:spcBef>
                          <a:spcPts val="0"/>
                        </a:spcBef>
                        <a:spcAft>
                          <a:spcPts val="0"/>
                        </a:spcAft>
                      </a:pPr>
                      <a:r>
                        <a:rPr lang="en-US" sz="1400" b="0" i="0" baseline="0">
                          <a:effectLst/>
                        </a:rPr>
                        <a:t>Phencyclidines</a:t>
                      </a:r>
                      <a:endParaRPr lang="en-US" sz="1400" b="0" i="0" baseline="0">
                        <a:effectLst/>
                        <a:latin typeface="Times New Roman"/>
                        <a:ea typeface="Times New Roman"/>
                      </a:endParaRPr>
                    </a:p>
                  </a:txBody>
                  <a:tcPr marL="0" marR="0" marT="0" marB="0"/>
                </a:tc>
                <a:tc>
                  <a:txBody>
                    <a:bodyPr/>
                    <a:lstStyle/>
                    <a:p>
                      <a:pPr marL="0" marR="0" algn="ctr">
                        <a:spcBef>
                          <a:spcPts val="0"/>
                        </a:spcBef>
                        <a:spcAft>
                          <a:spcPts val="0"/>
                        </a:spcAft>
                      </a:pPr>
                      <a:r>
                        <a:rPr lang="en-US" sz="1400" b="0" i="0" baseline="0" dirty="0">
                          <a:effectLst/>
                        </a:rPr>
                        <a:t> </a:t>
                      </a:r>
                      <a:endParaRPr lang="en-US" sz="1400" b="0" i="0" baseline="0" dirty="0">
                        <a:effectLst/>
                        <a:latin typeface="Times New Roman"/>
                        <a:ea typeface="Times New Roman"/>
                      </a:endParaRPr>
                    </a:p>
                  </a:txBody>
                  <a:tcPr marL="0" marR="0" marT="0" marB="0"/>
                </a:tc>
              </a:tr>
              <a:tr h="339437">
                <a:tc>
                  <a:txBody>
                    <a:bodyPr/>
                    <a:lstStyle/>
                    <a:p>
                      <a:pPr marL="0" marR="0">
                        <a:spcBef>
                          <a:spcPts val="0"/>
                        </a:spcBef>
                        <a:spcAft>
                          <a:spcPts val="0"/>
                        </a:spcAft>
                      </a:pPr>
                      <a:r>
                        <a:rPr lang="en-US" sz="1400" b="1" i="0" baseline="0">
                          <a:effectLst/>
                        </a:rPr>
                        <a:t>Mixed Agonist-Antagonists</a:t>
                      </a:r>
                      <a:endParaRPr lang="en-US" sz="1400" b="1" i="0" baseline="0">
                        <a:effectLst/>
                        <a:latin typeface="Times New Roman"/>
                        <a:ea typeface="Times New Roman"/>
                      </a:endParaRPr>
                    </a:p>
                  </a:txBody>
                  <a:tcPr marL="0" marR="0" marT="0" marB="0"/>
                </a:tc>
                <a:tc>
                  <a:txBody>
                    <a:bodyPr/>
                    <a:lstStyle/>
                    <a:p>
                      <a:pPr marL="0" marR="0" algn="ctr">
                        <a:spcBef>
                          <a:spcPts val="0"/>
                        </a:spcBef>
                        <a:spcAft>
                          <a:spcPts val="0"/>
                        </a:spcAft>
                      </a:pPr>
                      <a:r>
                        <a:rPr lang="en-US" sz="1400" b="0" i="0" baseline="0" dirty="0">
                          <a:effectLst/>
                        </a:rPr>
                        <a:t>Nicotine</a:t>
                      </a:r>
                      <a:endParaRPr lang="en-US" sz="1400" b="0" i="0" baseline="0" dirty="0">
                        <a:effectLst/>
                        <a:latin typeface="Times New Roman"/>
                        <a:ea typeface="Times New Roman"/>
                      </a:endParaRPr>
                    </a:p>
                  </a:txBody>
                  <a:tcPr marL="0" marR="0" marT="0" marB="0"/>
                </a:tc>
                <a:tc>
                  <a:txBody>
                    <a:bodyPr/>
                    <a:lstStyle/>
                    <a:p>
                      <a:pPr marL="0" marR="0" algn="ctr">
                        <a:spcBef>
                          <a:spcPts val="0"/>
                        </a:spcBef>
                        <a:spcAft>
                          <a:spcPts val="0"/>
                        </a:spcAft>
                      </a:pPr>
                      <a:r>
                        <a:rPr lang="en-US" sz="1400" b="0" i="0" baseline="0" dirty="0">
                          <a:effectLst/>
                        </a:rPr>
                        <a:t> </a:t>
                      </a:r>
                      <a:endParaRPr lang="en-US" sz="1400" b="0" i="0" baseline="0" dirty="0">
                        <a:effectLst/>
                        <a:latin typeface="Times New Roman"/>
                        <a:ea typeface="Times New Roman"/>
                      </a:endParaRPr>
                    </a:p>
                  </a:txBody>
                  <a:tcPr marL="0" marR="0" marT="0" marB="0"/>
                </a:tc>
              </a:tr>
              <a:tr h="0">
                <a:tc>
                  <a:txBody>
                    <a:bodyPr/>
                    <a:lstStyle/>
                    <a:p>
                      <a:pPr marL="0" marR="0">
                        <a:spcBef>
                          <a:spcPts val="0"/>
                        </a:spcBef>
                        <a:spcAft>
                          <a:spcPts val="0"/>
                        </a:spcAft>
                      </a:pPr>
                      <a:r>
                        <a:rPr lang="en-US" sz="1400" b="1" i="0" baseline="0">
                          <a:effectLst/>
                        </a:rPr>
                        <a:t>Pentazocine (Talwin) </a:t>
                      </a:r>
                      <a:endParaRPr lang="en-US" sz="1400" b="1" i="0" baseline="0">
                        <a:effectLst/>
                        <a:latin typeface="Times New Roman"/>
                        <a:ea typeface="Times New Roman"/>
                      </a:endParaRPr>
                    </a:p>
                  </a:txBody>
                  <a:tcPr marL="0" marR="0" marT="0" marB="0"/>
                </a:tc>
                <a:tc>
                  <a:txBody>
                    <a:bodyPr/>
                    <a:lstStyle/>
                    <a:p>
                      <a:pPr marL="0" marR="0" algn="ctr">
                        <a:spcBef>
                          <a:spcPts val="0"/>
                        </a:spcBef>
                        <a:spcAft>
                          <a:spcPts val="0"/>
                        </a:spcAft>
                      </a:pPr>
                      <a:r>
                        <a:rPr lang="en-US" sz="1400" b="0" i="0" baseline="0">
                          <a:effectLst/>
                        </a:rPr>
                        <a:t> </a:t>
                      </a:r>
                      <a:endParaRPr lang="en-US" sz="1400" b="0" i="0" baseline="0">
                        <a:effectLst/>
                        <a:latin typeface="Times New Roman"/>
                        <a:ea typeface="Times New Roman"/>
                      </a:endParaRPr>
                    </a:p>
                  </a:txBody>
                  <a:tcPr marL="0" marR="0" marT="0" marB="0"/>
                </a:tc>
                <a:tc>
                  <a:txBody>
                    <a:bodyPr/>
                    <a:lstStyle/>
                    <a:p>
                      <a:pPr marL="0" marR="0" algn="ctr">
                        <a:spcBef>
                          <a:spcPts val="0"/>
                        </a:spcBef>
                        <a:spcAft>
                          <a:spcPts val="0"/>
                        </a:spcAft>
                      </a:pPr>
                      <a:r>
                        <a:rPr lang="en-US" sz="1400" b="0" i="0" baseline="0" dirty="0">
                          <a:effectLst/>
                        </a:rPr>
                        <a:t> </a:t>
                      </a:r>
                      <a:endParaRPr lang="en-US" sz="1400" b="0" i="0" baseline="0" dirty="0">
                        <a:effectLst/>
                        <a:latin typeface="Times New Roman"/>
                        <a:ea typeface="Times New Roman"/>
                      </a:endParaRPr>
                    </a:p>
                  </a:txBody>
                  <a:tcPr marL="0" marR="0" marT="0" marB="0"/>
                </a:tc>
              </a:tr>
              <a:tr h="339437">
                <a:tc>
                  <a:txBody>
                    <a:bodyPr/>
                    <a:lstStyle/>
                    <a:p>
                      <a:pPr marL="0" marR="0">
                        <a:spcBef>
                          <a:spcPts val="0"/>
                        </a:spcBef>
                        <a:spcAft>
                          <a:spcPts val="0"/>
                        </a:spcAft>
                      </a:pPr>
                      <a:r>
                        <a:rPr lang="en-US" sz="1400" b="1" i="0" baseline="0" dirty="0">
                          <a:effectLst/>
                        </a:rPr>
                        <a:t>Buprenorphine (</a:t>
                      </a:r>
                      <a:r>
                        <a:rPr lang="en-US" sz="1400" b="1" i="0" baseline="0" dirty="0" err="1">
                          <a:effectLst/>
                        </a:rPr>
                        <a:t>Buprenex</a:t>
                      </a:r>
                      <a:r>
                        <a:rPr lang="en-US" sz="1400" b="1" i="0" baseline="0" dirty="0">
                          <a:effectLst/>
                        </a:rPr>
                        <a:t>) </a:t>
                      </a:r>
                      <a:endParaRPr lang="en-US" sz="1400" b="1" i="0" baseline="0" dirty="0" smtClean="0">
                        <a:effectLst/>
                      </a:endParaRPr>
                    </a:p>
                    <a:p>
                      <a:pPr marL="0" marR="0">
                        <a:spcBef>
                          <a:spcPts val="0"/>
                        </a:spcBef>
                        <a:spcAft>
                          <a:spcPts val="0"/>
                        </a:spcAft>
                      </a:pPr>
                      <a:endParaRPr lang="en-US" sz="1400" b="1" i="0" baseline="0" dirty="0" smtClean="0">
                        <a:effectLst/>
                        <a:latin typeface="Times New Roman"/>
                        <a:ea typeface="Times New Roman"/>
                      </a:endParaRPr>
                    </a:p>
                    <a:p>
                      <a:pPr marL="0" marR="0">
                        <a:spcBef>
                          <a:spcPts val="0"/>
                        </a:spcBef>
                        <a:spcAft>
                          <a:spcPts val="0"/>
                        </a:spcAft>
                      </a:pPr>
                      <a:endParaRPr lang="en-US" sz="1400" b="1" i="0" baseline="0" dirty="0">
                        <a:effectLst/>
                        <a:latin typeface="Times New Roman"/>
                        <a:ea typeface="Times New Roman"/>
                      </a:endParaRPr>
                    </a:p>
                  </a:txBody>
                  <a:tcPr marL="0" marR="0" marT="0" marB="0"/>
                </a:tc>
                <a:tc>
                  <a:txBody>
                    <a:bodyPr/>
                    <a:lstStyle/>
                    <a:p>
                      <a:pPr marL="0" marR="0" algn="ctr">
                        <a:spcBef>
                          <a:spcPts val="0"/>
                        </a:spcBef>
                        <a:spcAft>
                          <a:spcPts val="0"/>
                        </a:spcAft>
                      </a:pPr>
                      <a:r>
                        <a:rPr lang="en-US" sz="1400" b="0" i="0" baseline="0" dirty="0">
                          <a:effectLst/>
                        </a:rPr>
                        <a:t> </a:t>
                      </a:r>
                      <a:endParaRPr lang="en-US" sz="1400" b="0" i="0" baseline="0" dirty="0">
                        <a:effectLst/>
                        <a:latin typeface="Times New Roman"/>
                        <a:ea typeface="Times New Roman"/>
                      </a:endParaRPr>
                    </a:p>
                  </a:txBody>
                  <a:tcPr marL="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Ref: </a:t>
                      </a:r>
                      <a:r>
                        <a:rPr lang="en-US" sz="1400" dirty="0" smtClean="0">
                          <a:solidFill>
                            <a:schemeClr val="accent5">
                              <a:lumMod val="40000"/>
                              <a:lumOff val="60000"/>
                            </a:schemeClr>
                          </a:solidFill>
                        </a:rPr>
                        <a:t>h</a:t>
                      </a:r>
                      <a:r>
                        <a:rPr lang="en-US" sz="1400" u="sng" dirty="0" smtClean="0">
                          <a:hlinkClick r:id="rId2"/>
                        </a:rPr>
                        <a:t>ttp://pediatrics.aappublications.org/content/129/2/e540.full</a:t>
                      </a:r>
                      <a:endParaRPr lang="en-US" sz="1400" dirty="0" smtClean="0"/>
                    </a:p>
                    <a:p>
                      <a:pPr marL="0" marR="0" algn="ctr">
                        <a:spcBef>
                          <a:spcPts val="0"/>
                        </a:spcBef>
                        <a:spcAft>
                          <a:spcPts val="0"/>
                        </a:spcAft>
                      </a:pPr>
                      <a:r>
                        <a:rPr lang="en-US" sz="1400" b="0" i="0" baseline="0" dirty="0">
                          <a:effectLst/>
                        </a:rPr>
                        <a:t> </a:t>
                      </a:r>
                      <a:endParaRPr lang="en-US" sz="1400" b="0" i="0" baseline="0" dirty="0">
                        <a:effectLst/>
                        <a:latin typeface="Times New Roman"/>
                        <a:ea typeface="Times New Roman"/>
                      </a:endParaRPr>
                    </a:p>
                  </a:txBody>
                  <a:tcPr marL="0" marR="0" marT="0" marB="0"/>
                </a:tc>
              </a:tr>
            </a:tbl>
          </a:graphicData>
        </a:graphic>
      </p:graphicFrame>
    </p:spTree>
    <p:extLst>
      <p:ext uri="{BB962C8B-B14F-4D97-AF65-F5344CB8AC3E}">
        <p14:creationId xmlns:p14="http://schemas.microsoft.com/office/powerpoint/2010/main" val="39857114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80306"/>
          </a:xfrm>
        </p:spPr>
        <p:txBody>
          <a:bodyPr>
            <a:normAutofit/>
          </a:bodyPr>
          <a:lstStyle/>
          <a:p>
            <a:r>
              <a:rPr lang="en-US" b="1" dirty="0" smtClean="0"/>
              <a:t>Mayor </a:t>
            </a:r>
            <a:r>
              <a:rPr lang="en-US" b="1" dirty="0" smtClean="0"/>
              <a:t>Drug </a:t>
            </a:r>
            <a:r>
              <a:rPr lang="en-US" b="1" dirty="0" smtClean="0"/>
              <a:t>of </a:t>
            </a:r>
            <a:r>
              <a:rPr lang="en-US" b="1" dirty="0" smtClean="0"/>
              <a:t>Abuse </a:t>
            </a:r>
            <a:r>
              <a:rPr lang="en-US" b="1" dirty="0" smtClean="0"/>
              <a:t>(cont.)</a:t>
            </a:r>
            <a:endParaRPr lang="en-US" b="1" dirty="0"/>
          </a:p>
        </p:txBody>
      </p:sp>
      <p:sp>
        <p:nvSpPr>
          <p:cNvPr id="3" name="Content Placeholder 2"/>
          <p:cNvSpPr>
            <a:spLocks noGrp="1"/>
          </p:cNvSpPr>
          <p:nvPr>
            <p:ph idx="1"/>
          </p:nvPr>
        </p:nvSpPr>
        <p:spPr/>
        <p:txBody>
          <a:bodyPr>
            <a:normAutofit fontScale="92500"/>
          </a:bodyPr>
          <a:lstStyle/>
          <a:p>
            <a:r>
              <a:rPr lang="en-US" dirty="0"/>
              <a:t>DET, </a:t>
            </a:r>
            <a:r>
              <a:rPr lang="en-US" dirty="0" err="1"/>
              <a:t>diethyltryptamine</a:t>
            </a:r>
            <a:r>
              <a:rPr lang="en-US" dirty="0"/>
              <a:t>; DMT, </a:t>
            </a:r>
            <a:r>
              <a:rPr lang="en-US" dirty="0" err="1"/>
              <a:t>dimethyltryptamine</a:t>
            </a:r>
            <a:r>
              <a:rPr lang="en-US" dirty="0"/>
              <a:t>; LSD, lysergic acid diethylamide; MDA, </a:t>
            </a:r>
            <a:r>
              <a:rPr lang="en-US" dirty="0" err="1"/>
              <a:t>methylenedioxyamphetamine</a:t>
            </a:r>
            <a:r>
              <a:rPr lang="en-US" dirty="0"/>
              <a:t>; MDEA, 3,4-methylenedioxyethamphetamine; MDMA, 3,4-methylenedioxymethamphetamine (ecstasy); and MMDA, </a:t>
            </a:r>
            <a:r>
              <a:rPr lang="en-US" dirty="0" smtClean="0"/>
              <a:t>3-methoxy-4,5-methylenedioxyamphetamine</a:t>
            </a:r>
          </a:p>
          <a:p>
            <a:r>
              <a:rPr lang="en-US" sz="2200" dirty="0" smtClean="0"/>
              <a:t>Ref: </a:t>
            </a:r>
            <a:r>
              <a:rPr lang="en-US" sz="2200" u="sng" dirty="0">
                <a:hlinkClick r:id="rId2"/>
              </a:rPr>
              <a:t>http://pediatrics.aappublications.org/content/129/2/e540.full</a:t>
            </a:r>
            <a:endParaRPr lang="en-US" sz="2200" dirty="0"/>
          </a:p>
        </p:txBody>
      </p:sp>
    </p:spTree>
    <p:extLst>
      <p:ext uri="{BB962C8B-B14F-4D97-AF65-F5344CB8AC3E}">
        <p14:creationId xmlns:p14="http://schemas.microsoft.com/office/powerpoint/2010/main" val="37060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620</TotalTime>
  <Words>2101</Words>
  <Application>Microsoft Office PowerPoint</Application>
  <PresentationFormat>On-screen Show (4:3)</PresentationFormat>
  <Paragraphs>399</Paragraphs>
  <Slides>35</Slides>
  <Notes>0</Notes>
  <HiddenSlides>0</HiddenSlides>
  <MMClips>1</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Verve</vt:lpstr>
      <vt:lpstr>Care of Drug Exposed Neonate </vt:lpstr>
      <vt:lpstr>Care of Drug Exposed Neonate</vt:lpstr>
      <vt:lpstr>PowerPoint Presentation</vt:lpstr>
      <vt:lpstr>PowerPoint Presentation</vt:lpstr>
      <vt:lpstr>PowerPoint Presentation</vt:lpstr>
      <vt:lpstr>PowerPoint Presentation</vt:lpstr>
      <vt:lpstr>Mayor Drug of Abuse</vt:lpstr>
      <vt:lpstr>Mayor Drug of Abuse (cont.)</vt:lpstr>
      <vt:lpstr>Mayor Drug of Abuse (cont.)</vt:lpstr>
      <vt:lpstr>The Most Frequent Cause of NAS </vt:lpstr>
      <vt:lpstr>Drug Reported to Have Adverse Prenatal and Postnatal Effects </vt:lpstr>
      <vt:lpstr>Drug Reported to Have Adverse Prenatal and Postnatal Effects</vt:lpstr>
      <vt:lpstr>Drug Reported to Have Adverse Prenatal and Postnatal Effects </vt:lpstr>
      <vt:lpstr>Drug Reported to Have Adverse Prenatal and Postnatal Effects </vt:lpstr>
      <vt:lpstr>Drug Reported to Have Adverse Prenatal and Postnatal Effects </vt:lpstr>
      <vt:lpstr>Drug Reported to Have Adverse Prenatal and Postnatal Effects </vt:lpstr>
      <vt:lpstr>Drug Reported to Have Adverse Prenatal and Postnatal Effects </vt:lpstr>
      <vt:lpstr>Screening </vt:lpstr>
      <vt:lpstr>Treatment of Addicted Mothers </vt:lpstr>
      <vt:lpstr>Treatment of Addicted Mothers </vt:lpstr>
      <vt:lpstr>Treatment of Addicted Mothers</vt:lpstr>
      <vt:lpstr>Treatment of Addicted Mothers</vt:lpstr>
      <vt:lpstr>Neonatal Abstinence Syndrome (NAS)</vt:lpstr>
      <vt:lpstr>Neonatal Abstinence Syndrome (NAS)</vt:lpstr>
      <vt:lpstr>Neonatal Abstinence Syndrome (NAS)</vt:lpstr>
      <vt:lpstr>Neonatal Abstinence Syndrome (NAS)</vt:lpstr>
      <vt:lpstr>Neonatal Abstinence Syndrome (NAS)</vt:lpstr>
      <vt:lpstr>Neonatal Abstinence Syndrome (NAS)</vt:lpstr>
      <vt:lpstr>Neonatal Abstinence Syndrome (NAS)</vt:lpstr>
      <vt:lpstr>Signs and Symptoms</vt:lpstr>
      <vt:lpstr>Finnegan Score</vt:lpstr>
      <vt:lpstr>Treatment </vt:lpstr>
      <vt:lpstr>Treatment</vt:lpstr>
      <vt:lpstr>References</vt:lpstr>
      <vt:lpstr>PowerPoint Presentation</vt:lpstr>
    </vt:vector>
  </TitlesOfParts>
  <Company>Peninsula Regional Medical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of Drug Exposed Neonate</dc:title>
  <dc:creator>CARTAYA, BERNARD</dc:creator>
  <cp:lastModifiedBy>Cartaya</cp:lastModifiedBy>
  <cp:revision>110</cp:revision>
  <dcterms:created xsi:type="dcterms:W3CDTF">2013-04-10T12:38:03Z</dcterms:created>
  <dcterms:modified xsi:type="dcterms:W3CDTF">2013-06-04T03:57:22Z</dcterms:modified>
</cp:coreProperties>
</file>