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Default Extension="xlsx" ContentType="application/vnd.openxmlformats-officedocument.spreadsheetml.sheet"/>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1" r:id="rId1"/>
  </p:sldMasterIdLst>
  <p:notesMasterIdLst>
    <p:notesMasterId r:id="rId58"/>
  </p:notesMasterIdLst>
  <p:handoutMasterIdLst>
    <p:handoutMasterId r:id="rId59"/>
  </p:handoutMasterIdLst>
  <p:sldIdLst>
    <p:sldId id="274" r:id="rId2"/>
    <p:sldId id="374" r:id="rId3"/>
    <p:sldId id="351" r:id="rId4"/>
    <p:sldId id="419" r:id="rId5"/>
    <p:sldId id="372" r:id="rId6"/>
    <p:sldId id="377" r:id="rId7"/>
    <p:sldId id="420" r:id="rId8"/>
    <p:sldId id="443" r:id="rId9"/>
    <p:sldId id="383" r:id="rId10"/>
    <p:sldId id="378" r:id="rId11"/>
    <p:sldId id="380" r:id="rId12"/>
    <p:sldId id="418" r:id="rId13"/>
    <p:sldId id="359" r:id="rId14"/>
    <p:sldId id="421" r:id="rId15"/>
    <p:sldId id="258" r:id="rId16"/>
    <p:sldId id="422" r:id="rId17"/>
    <p:sldId id="385" r:id="rId18"/>
    <p:sldId id="387" r:id="rId19"/>
    <p:sldId id="426" r:id="rId20"/>
    <p:sldId id="360" r:id="rId21"/>
    <p:sldId id="427" r:id="rId22"/>
    <p:sldId id="428" r:id="rId23"/>
    <p:sldId id="430" r:id="rId24"/>
    <p:sldId id="429" r:id="rId25"/>
    <p:sldId id="410" r:id="rId26"/>
    <p:sldId id="361" r:id="rId27"/>
    <p:sldId id="406" r:id="rId28"/>
    <p:sldId id="431" r:id="rId29"/>
    <p:sldId id="432" r:id="rId30"/>
    <p:sldId id="433" r:id="rId31"/>
    <p:sldId id="434" r:id="rId32"/>
    <p:sldId id="435" r:id="rId33"/>
    <p:sldId id="262" r:id="rId34"/>
    <p:sldId id="285" r:id="rId35"/>
    <p:sldId id="423" r:id="rId36"/>
    <p:sldId id="369" r:id="rId37"/>
    <p:sldId id="411" r:id="rId38"/>
    <p:sldId id="442" r:id="rId39"/>
    <p:sldId id="330" r:id="rId40"/>
    <p:sldId id="342" r:id="rId41"/>
    <p:sldId id="333" r:id="rId42"/>
    <p:sldId id="341" r:id="rId43"/>
    <p:sldId id="440" r:id="rId44"/>
    <p:sldId id="308" r:id="rId45"/>
    <p:sldId id="444" r:id="rId46"/>
    <p:sldId id="424" r:id="rId47"/>
    <p:sldId id="425" r:id="rId48"/>
    <p:sldId id="441" r:id="rId49"/>
    <p:sldId id="349" r:id="rId50"/>
    <p:sldId id="436" r:id="rId51"/>
    <p:sldId id="437" r:id="rId52"/>
    <p:sldId id="438" r:id="rId53"/>
    <p:sldId id="439" r:id="rId54"/>
    <p:sldId id="296" r:id="rId55"/>
    <p:sldId id="417" r:id="rId56"/>
    <p:sldId id="314" r:id="rId57"/>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182"/>
    <a:srgbClr val="009A8B"/>
    <a:srgbClr val="00543F"/>
    <a:srgbClr val="88A44D"/>
    <a:srgbClr val="FFC8BB"/>
    <a:srgbClr val="EDC8B1"/>
    <a:srgbClr val="FDE60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1" autoAdjust="0"/>
    <p:restoredTop sz="86194" autoAdjust="0"/>
  </p:normalViewPr>
  <p:slideViewPr>
    <p:cSldViewPr>
      <p:cViewPr varScale="1">
        <p:scale>
          <a:sx n="93" d="100"/>
          <a:sy n="93" d="100"/>
        </p:scale>
        <p:origin x="-492" y="-102"/>
      </p:cViewPr>
      <p:guideLst>
        <p:guide orient="horz" pos="2160"/>
        <p:guide pos="2880"/>
      </p:guideLst>
    </p:cSldViewPr>
  </p:slideViewPr>
  <p:outlineViewPr>
    <p:cViewPr>
      <p:scale>
        <a:sx n="33" d="100"/>
        <a:sy n="33" d="100"/>
      </p:scale>
      <p:origin x="0" y="55218"/>
    </p:cViewPr>
    <p:sldLst>
      <p:sld r:id="rId1" collapse="1"/>
    </p:sldLst>
  </p:outlineViewPr>
  <p:notesTextViewPr>
    <p:cViewPr>
      <p:scale>
        <a:sx n="100" d="100"/>
        <a:sy n="100" d="100"/>
      </p:scale>
      <p:origin x="0" y="0"/>
    </p:cViewPr>
  </p:notesTextViewPr>
  <p:sorterViewPr>
    <p:cViewPr>
      <p:scale>
        <a:sx n="66" d="100"/>
        <a:sy n="66" d="100"/>
      </p:scale>
      <p:origin x="0" y="261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barChart>
        <c:barDir val="bar"/>
        <c:grouping val="clustered"/>
        <c:ser>
          <c:idx val="0"/>
          <c:order val="0"/>
          <c:tx>
            <c:strRef>
              <c:f>Sheet1!$B$1</c:f>
              <c:strCache>
                <c:ptCount val="1"/>
                <c:pt idx="0">
                  <c:v>Column2</c:v>
                </c:pt>
              </c:strCache>
            </c:strRef>
          </c:tx>
          <c:cat>
            <c:strRef>
              <c:f>Sheet1!$A$2:$A$6</c:f>
              <c:strCache>
                <c:ptCount val="5"/>
                <c:pt idx="0">
                  <c:v>Arrange</c:v>
                </c:pt>
                <c:pt idx="1">
                  <c:v>Assist</c:v>
                </c:pt>
                <c:pt idx="2">
                  <c:v>Assess</c:v>
                </c:pt>
                <c:pt idx="3">
                  <c:v>Advise</c:v>
                </c:pt>
                <c:pt idx="4">
                  <c:v>Ask</c:v>
                </c:pt>
              </c:strCache>
            </c:strRef>
          </c:cat>
          <c:val>
            <c:numRef>
              <c:f>Sheet1!$B$2:$B$6</c:f>
              <c:numCache>
                <c:formatCode>General</c:formatCode>
                <c:ptCount val="5"/>
              </c:numCache>
            </c:numRef>
          </c:val>
        </c:ser>
        <c:ser>
          <c:idx val="1"/>
          <c:order val="1"/>
          <c:tx>
            <c:strRef>
              <c:f>Sheet1!$C$1</c:f>
              <c:strCache>
                <c:ptCount val="1"/>
                <c:pt idx="0">
                  <c:v>Health care providers</c:v>
                </c:pt>
              </c:strCache>
            </c:strRef>
          </c:tx>
          <c:dLbls>
            <c:txPr>
              <a:bodyPr/>
              <a:lstStyle/>
              <a:p>
                <a:pPr>
                  <a:defRPr sz="2000"/>
                </a:pPr>
                <a:endParaRPr lang="en-US"/>
              </a:p>
            </c:txPr>
            <c:showVal val="1"/>
          </c:dLbls>
          <c:cat>
            <c:strRef>
              <c:f>Sheet1!$A$2:$A$6</c:f>
              <c:strCache>
                <c:ptCount val="5"/>
                <c:pt idx="0">
                  <c:v>Arrange</c:v>
                </c:pt>
                <c:pt idx="1">
                  <c:v>Assist</c:v>
                </c:pt>
                <c:pt idx="2">
                  <c:v>Assess</c:v>
                </c:pt>
                <c:pt idx="3">
                  <c:v>Advise</c:v>
                </c:pt>
                <c:pt idx="4">
                  <c:v>Ask</c:v>
                </c:pt>
              </c:strCache>
            </c:strRef>
          </c:cat>
          <c:val>
            <c:numRef>
              <c:f>Sheet1!$C$2:$C$6</c:f>
              <c:numCache>
                <c:formatCode>0.00%</c:formatCode>
                <c:ptCount val="5"/>
                <c:pt idx="0">
                  <c:v>0.23100000000000001</c:v>
                </c:pt>
                <c:pt idx="1">
                  <c:v>0.63700000000000234</c:v>
                </c:pt>
                <c:pt idx="2">
                  <c:v>0.88400000000000201</c:v>
                </c:pt>
                <c:pt idx="3">
                  <c:v>0.94899999999999995</c:v>
                </c:pt>
                <c:pt idx="4">
                  <c:v>0.995</c:v>
                </c:pt>
              </c:numCache>
            </c:numRef>
          </c:val>
        </c:ser>
        <c:dLbls>
          <c:showVal val="1"/>
        </c:dLbls>
        <c:gapWidth val="55"/>
        <c:overlap val="21"/>
        <c:axId val="97416320"/>
        <c:axId val="97417856"/>
      </c:barChart>
      <c:catAx>
        <c:axId val="97416320"/>
        <c:scaling>
          <c:orientation val="minMax"/>
        </c:scaling>
        <c:axPos val="l"/>
        <c:majorTickMark val="none"/>
        <c:tickLblPos val="nextTo"/>
        <c:txPr>
          <a:bodyPr/>
          <a:lstStyle/>
          <a:p>
            <a:pPr>
              <a:defRPr sz="2400"/>
            </a:pPr>
            <a:endParaRPr lang="en-US"/>
          </a:p>
        </c:txPr>
        <c:crossAx val="97417856"/>
        <c:crosses val="autoZero"/>
        <c:auto val="1"/>
        <c:lblAlgn val="ctr"/>
        <c:lblOffset val="100"/>
      </c:catAx>
      <c:valAx>
        <c:axId val="97417856"/>
        <c:scaling>
          <c:orientation val="minMax"/>
        </c:scaling>
        <c:delete val="1"/>
        <c:axPos val="b"/>
        <c:numFmt formatCode="General" sourceLinked="1"/>
        <c:majorTickMark val="none"/>
        <c:tickLblPos val="none"/>
        <c:crossAx val="97416320"/>
        <c:crosses val="autoZero"/>
        <c:crossBetween val="between"/>
      </c:valAx>
    </c:plotArea>
    <c:legend>
      <c:legendPos val="t"/>
      <c:legendEntry>
        <c:idx val="1"/>
        <c:delete val="1"/>
      </c:legendEntry>
      <c:layout/>
      <c:txPr>
        <a:bodyPr/>
        <a:lstStyle/>
        <a:p>
          <a:pPr>
            <a:defRPr sz="2400"/>
          </a:pPr>
          <a:endParaRPr lang="en-US"/>
        </a:p>
      </c:txPr>
    </c:legend>
    <c:plotVisOnly val="1"/>
    <c:dispBlanksAs val="gap"/>
  </c:chart>
  <c:txPr>
    <a:bodyPr/>
    <a:lstStyle/>
    <a:p>
      <a:pPr>
        <a:defRPr sz="1800"/>
      </a:pPr>
      <a:endParaRPr lang="en-US"/>
    </a:p>
  </c:txPr>
  <c:externalData r:id="rId1"/>
</c:chartSpace>
</file>

<file path=ppt/diagrams/_rels/data2.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image" Target="../media/image49.jpeg"/><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image" Target="../media/image49.jpeg"/><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45A33E-1849-4198-AEA1-C85A1618595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3752AC96-B9CF-44C7-B529-AF837211B38C}">
      <dgm:prSet phldrT="[Text]"/>
      <dgm:spPr/>
      <dgm:t>
        <a:bodyPr/>
        <a:lstStyle/>
        <a:p>
          <a:r>
            <a:rPr lang="en-US" dirty="0" smtClean="0"/>
            <a:t>Nicotine  Blood Level Falls</a:t>
          </a:r>
          <a:endParaRPr lang="en-US" dirty="0"/>
        </a:p>
      </dgm:t>
    </dgm:pt>
    <dgm:pt modelId="{C4DF256F-39BF-4889-9F66-71AE5A6217FB}" type="parTrans" cxnId="{319D1EF5-0738-448F-A816-80D94B168863}">
      <dgm:prSet/>
      <dgm:spPr/>
      <dgm:t>
        <a:bodyPr/>
        <a:lstStyle/>
        <a:p>
          <a:endParaRPr lang="en-US"/>
        </a:p>
      </dgm:t>
    </dgm:pt>
    <dgm:pt modelId="{CB0959A6-B764-4532-805B-BBED285FB147}" type="sibTrans" cxnId="{319D1EF5-0738-448F-A816-80D94B168863}">
      <dgm:prSet/>
      <dgm:spPr/>
      <dgm:t>
        <a:bodyPr/>
        <a:lstStyle/>
        <a:p>
          <a:endParaRPr lang="en-US" dirty="0"/>
        </a:p>
      </dgm:t>
    </dgm:pt>
    <dgm:pt modelId="{D7DB898F-796F-43ED-A1CB-F3E9065B0AE3}">
      <dgm:prSet phldrT="[Text]"/>
      <dgm:spPr/>
      <dgm:t>
        <a:bodyPr/>
        <a:lstStyle/>
        <a:p>
          <a:r>
            <a:rPr lang="en-US" dirty="0" smtClean="0"/>
            <a:t>Brain Generates Crave</a:t>
          </a:r>
          <a:endParaRPr lang="en-US" dirty="0"/>
        </a:p>
      </dgm:t>
    </dgm:pt>
    <dgm:pt modelId="{45B97D1F-BD71-46D4-BDEA-DF898C455DB3}" type="parTrans" cxnId="{20CA2673-9745-4D71-8266-8ED28CDE5324}">
      <dgm:prSet/>
      <dgm:spPr/>
      <dgm:t>
        <a:bodyPr/>
        <a:lstStyle/>
        <a:p>
          <a:endParaRPr lang="en-US"/>
        </a:p>
      </dgm:t>
    </dgm:pt>
    <dgm:pt modelId="{2ED482C0-7B1C-423E-8225-53F996E297F5}" type="sibTrans" cxnId="{20CA2673-9745-4D71-8266-8ED28CDE5324}">
      <dgm:prSet/>
      <dgm:spPr/>
      <dgm:t>
        <a:bodyPr/>
        <a:lstStyle/>
        <a:p>
          <a:endParaRPr lang="en-US" dirty="0"/>
        </a:p>
      </dgm:t>
    </dgm:pt>
    <dgm:pt modelId="{EBB90E83-F230-447B-9171-F0B286AF8DF2}">
      <dgm:prSet phldrT="[Text]"/>
      <dgm:spPr/>
      <dgm:t>
        <a:bodyPr/>
        <a:lstStyle/>
        <a:p>
          <a:r>
            <a:rPr lang="en-US" dirty="0" smtClean="0"/>
            <a:t>Inhale New Nicotine </a:t>
          </a:r>
          <a:endParaRPr lang="en-US" dirty="0"/>
        </a:p>
      </dgm:t>
    </dgm:pt>
    <dgm:pt modelId="{066D097D-55AD-44DD-86E8-E6F7B9AD5552}" type="parTrans" cxnId="{CD41724F-FF8E-4C1D-9A59-5A9D47A47B2E}">
      <dgm:prSet/>
      <dgm:spPr/>
      <dgm:t>
        <a:bodyPr/>
        <a:lstStyle/>
        <a:p>
          <a:endParaRPr lang="en-US"/>
        </a:p>
      </dgm:t>
    </dgm:pt>
    <dgm:pt modelId="{3E1AA51B-369C-4467-94FA-1C6AC24499A5}" type="sibTrans" cxnId="{CD41724F-FF8E-4C1D-9A59-5A9D47A47B2E}">
      <dgm:prSet/>
      <dgm:spPr/>
      <dgm:t>
        <a:bodyPr/>
        <a:lstStyle/>
        <a:p>
          <a:endParaRPr lang="en-US" dirty="0"/>
        </a:p>
      </dgm:t>
    </dgm:pt>
    <dgm:pt modelId="{094F0D32-580A-49A3-80F5-94446FC955BF}">
      <dgm:prSet phldrT="[Text]"/>
      <dgm:spPr/>
      <dgm:t>
        <a:bodyPr/>
        <a:lstStyle/>
        <a:p>
          <a:r>
            <a:rPr lang="en-US" dirty="0" smtClean="0"/>
            <a:t>Brain Releases Dopamine</a:t>
          </a:r>
          <a:endParaRPr lang="en-US" dirty="0"/>
        </a:p>
      </dgm:t>
    </dgm:pt>
    <dgm:pt modelId="{9FB3E6C6-0157-4580-BC58-DA4548330E2D}" type="parTrans" cxnId="{3EC4E4EE-5EA1-4392-9062-7D2256EC0778}">
      <dgm:prSet/>
      <dgm:spPr/>
      <dgm:t>
        <a:bodyPr/>
        <a:lstStyle/>
        <a:p>
          <a:endParaRPr lang="en-US"/>
        </a:p>
      </dgm:t>
    </dgm:pt>
    <dgm:pt modelId="{015499BA-D4ED-49E0-9B58-D8629D7E8472}" type="sibTrans" cxnId="{3EC4E4EE-5EA1-4392-9062-7D2256EC0778}">
      <dgm:prSet/>
      <dgm:spPr/>
      <dgm:t>
        <a:bodyPr/>
        <a:lstStyle/>
        <a:p>
          <a:endParaRPr lang="en-US" dirty="0"/>
        </a:p>
      </dgm:t>
    </dgm:pt>
    <dgm:pt modelId="{F9AFDBDA-D27D-42F7-8A27-B38EF10910A8}">
      <dgm:prSet phldrT="[Text]"/>
      <dgm:spPr/>
      <dgm:t>
        <a:bodyPr/>
        <a:lstStyle/>
        <a:p>
          <a:r>
            <a:rPr lang="en-US" dirty="0" smtClean="0"/>
            <a:t>Cycles Starts  Again</a:t>
          </a:r>
        </a:p>
      </dgm:t>
    </dgm:pt>
    <dgm:pt modelId="{C2C8B696-050B-45F0-9F51-EA7CFC27A156}" type="parTrans" cxnId="{89BDD9FA-745B-4156-9128-5666C8AA0138}">
      <dgm:prSet/>
      <dgm:spPr/>
      <dgm:t>
        <a:bodyPr/>
        <a:lstStyle/>
        <a:p>
          <a:endParaRPr lang="en-US"/>
        </a:p>
      </dgm:t>
    </dgm:pt>
    <dgm:pt modelId="{ABED60EF-985B-46AC-AD91-C247C6DDC424}" type="sibTrans" cxnId="{89BDD9FA-745B-4156-9128-5666C8AA0138}">
      <dgm:prSet/>
      <dgm:spPr/>
      <dgm:t>
        <a:bodyPr/>
        <a:lstStyle/>
        <a:p>
          <a:endParaRPr lang="en-US" dirty="0"/>
        </a:p>
      </dgm:t>
    </dgm:pt>
    <dgm:pt modelId="{531AEF35-F7F5-489F-B199-FCCAF210AF44}" type="pres">
      <dgm:prSet presAssocID="{EF45A33E-1849-4198-AEA1-C85A1618595C}" presName="cycle" presStyleCnt="0">
        <dgm:presLayoutVars>
          <dgm:dir/>
          <dgm:resizeHandles val="exact"/>
        </dgm:presLayoutVars>
      </dgm:prSet>
      <dgm:spPr/>
      <dgm:t>
        <a:bodyPr/>
        <a:lstStyle/>
        <a:p>
          <a:endParaRPr lang="en-US"/>
        </a:p>
      </dgm:t>
    </dgm:pt>
    <dgm:pt modelId="{67CC78F7-07FB-4495-B4F3-3B32D2D163F3}" type="pres">
      <dgm:prSet presAssocID="{3752AC96-B9CF-44C7-B529-AF837211B38C}" presName="dummy" presStyleCnt="0"/>
      <dgm:spPr/>
      <dgm:t>
        <a:bodyPr/>
        <a:lstStyle/>
        <a:p>
          <a:endParaRPr lang="en-US"/>
        </a:p>
      </dgm:t>
    </dgm:pt>
    <dgm:pt modelId="{4AAA970D-95C7-496C-BC58-098CD2C44684}" type="pres">
      <dgm:prSet presAssocID="{3752AC96-B9CF-44C7-B529-AF837211B38C}" presName="node" presStyleLbl="revTx" presStyleIdx="0" presStyleCnt="5">
        <dgm:presLayoutVars>
          <dgm:bulletEnabled val="1"/>
        </dgm:presLayoutVars>
      </dgm:prSet>
      <dgm:spPr/>
      <dgm:t>
        <a:bodyPr/>
        <a:lstStyle/>
        <a:p>
          <a:endParaRPr lang="en-US"/>
        </a:p>
      </dgm:t>
    </dgm:pt>
    <dgm:pt modelId="{B4E9B8D1-1A72-42C6-B5B0-243741E2FC1B}" type="pres">
      <dgm:prSet presAssocID="{CB0959A6-B764-4532-805B-BBED285FB147}" presName="sibTrans" presStyleLbl="node1" presStyleIdx="0" presStyleCnt="5"/>
      <dgm:spPr/>
      <dgm:t>
        <a:bodyPr/>
        <a:lstStyle/>
        <a:p>
          <a:endParaRPr lang="en-US"/>
        </a:p>
      </dgm:t>
    </dgm:pt>
    <dgm:pt modelId="{8E1E62F2-5EBA-4855-8BBD-BFE5520ACC2B}" type="pres">
      <dgm:prSet presAssocID="{D7DB898F-796F-43ED-A1CB-F3E9065B0AE3}" presName="dummy" presStyleCnt="0"/>
      <dgm:spPr/>
      <dgm:t>
        <a:bodyPr/>
        <a:lstStyle/>
        <a:p>
          <a:endParaRPr lang="en-US"/>
        </a:p>
      </dgm:t>
    </dgm:pt>
    <dgm:pt modelId="{274E47C7-23E9-4AE8-88B8-975BD846A7F6}" type="pres">
      <dgm:prSet presAssocID="{D7DB898F-796F-43ED-A1CB-F3E9065B0AE3}" presName="node" presStyleLbl="revTx" presStyleIdx="1" presStyleCnt="5">
        <dgm:presLayoutVars>
          <dgm:bulletEnabled val="1"/>
        </dgm:presLayoutVars>
      </dgm:prSet>
      <dgm:spPr/>
      <dgm:t>
        <a:bodyPr/>
        <a:lstStyle/>
        <a:p>
          <a:endParaRPr lang="en-US"/>
        </a:p>
      </dgm:t>
    </dgm:pt>
    <dgm:pt modelId="{9B3C8C61-AFC2-452B-A445-18AE45BF10F8}" type="pres">
      <dgm:prSet presAssocID="{2ED482C0-7B1C-423E-8225-53F996E297F5}" presName="sibTrans" presStyleLbl="node1" presStyleIdx="1" presStyleCnt="5"/>
      <dgm:spPr/>
      <dgm:t>
        <a:bodyPr/>
        <a:lstStyle/>
        <a:p>
          <a:endParaRPr lang="en-US"/>
        </a:p>
      </dgm:t>
    </dgm:pt>
    <dgm:pt modelId="{B2CFCA03-F67B-409C-A6EE-BE8A6A464969}" type="pres">
      <dgm:prSet presAssocID="{EBB90E83-F230-447B-9171-F0B286AF8DF2}" presName="dummy" presStyleCnt="0"/>
      <dgm:spPr/>
      <dgm:t>
        <a:bodyPr/>
        <a:lstStyle/>
        <a:p>
          <a:endParaRPr lang="en-US"/>
        </a:p>
      </dgm:t>
    </dgm:pt>
    <dgm:pt modelId="{16038478-4BAA-4639-B1DD-ABFDDF4B1C92}" type="pres">
      <dgm:prSet presAssocID="{EBB90E83-F230-447B-9171-F0B286AF8DF2}" presName="node" presStyleLbl="revTx" presStyleIdx="2" presStyleCnt="5">
        <dgm:presLayoutVars>
          <dgm:bulletEnabled val="1"/>
        </dgm:presLayoutVars>
      </dgm:prSet>
      <dgm:spPr/>
      <dgm:t>
        <a:bodyPr/>
        <a:lstStyle/>
        <a:p>
          <a:endParaRPr lang="en-US"/>
        </a:p>
      </dgm:t>
    </dgm:pt>
    <dgm:pt modelId="{C514F41C-F42F-4309-A3B2-780911EF7F46}" type="pres">
      <dgm:prSet presAssocID="{3E1AA51B-369C-4467-94FA-1C6AC24499A5}" presName="sibTrans" presStyleLbl="node1" presStyleIdx="2" presStyleCnt="5"/>
      <dgm:spPr/>
      <dgm:t>
        <a:bodyPr/>
        <a:lstStyle/>
        <a:p>
          <a:endParaRPr lang="en-US"/>
        </a:p>
      </dgm:t>
    </dgm:pt>
    <dgm:pt modelId="{3E1216AE-67AE-4D39-A375-94426CA8050C}" type="pres">
      <dgm:prSet presAssocID="{094F0D32-580A-49A3-80F5-94446FC955BF}" presName="dummy" presStyleCnt="0"/>
      <dgm:spPr/>
      <dgm:t>
        <a:bodyPr/>
        <a:lstStyle/>
        <a:p>
          <a:endParaRPr lang="en-US"/>
        </a:p>
      </dgm:t>
    </dgm:pt>
    <dgm:pt modelId="{7676ECE3-1CFA-474D-988D-634560A11460}" type="pres">
      <dgm:prSet presAssocID="{094F0D32-580A-49A3-80F5-94446FC955BF}" presName="node" presStyleLbl="revTx" presStyleIdx="3" presStyleCnt="5">
        <dgm:presLayoutVars>
          <dgm:bulletEnabled val="1"/>
        </dgm:presLayoutVars>
      </dgm:prSet>
      <dgm:spPr/>
      <dgm:t>
        <a:bodyPr/>
        <a:lstStyle/>
        <a:p>
          <a:endParaRPr lang="en-US"/>
        </a:p>
      </dgm:t>
    </dgm:pt>
    <dgm:pt modelId="{CD1EACF3-2D2F-4FB0-8BAC-0E0F044E628C}" type="pres">
      <dgm:prSet presAssocID="{015499BA-D4ED-49E0-9B58-D8629D7E8472}" presName="sibTrans" presStyleLbl="node1" presStyleIdx="3" presStyleCnt="5"/>
      <dgm:spPr/>
      <dgm:t>
        <a:bodyPr/>
        <a:lstStyle/>
        <a:p>
          <a:endParaRPr lang="en-US"/>
        </a:p>
      </dgm:t>
    </dgm:pt>
    <dgm:pt modelId="{6245EE77-1BA5-4207-811F-C2491D3E478A}" type="pres">
      <dgm:prSet presAssocID="{F9AFDBDA-D27D-42F7-8A27-B38EF10910A8}" presName="dummy" presStyleCnt="0"/>
      <dgm:spPr/>
      <dgm:t>
        <a:bodyPr/>
        <a:lstStyle/>
        <a:p>
          <a:endParaRPr lang="en-US"/>
        </a:p>
      </dgm:t>
    </dgm:pt>
    <dgm:pt modelId="{0DF5F622-5B45-45D9-8D9D-AF17E99B15DC}" type="pres">
      <dgm:prSet presAssocID="{F9AFDBDA-D27D-42F7-8A27-B38EF10910A8}" presName="node" presStyleLbl="revTx" presStyleIdx="4" presStyleCnt="5">
        <dgm:presLayoutVars>
          <dgm:bulletEnabled val="1"/>
        </dgm:presLayoutVars>
      </dgm:prSet>
      <dgm:spPr/>
      <dgm:t>
        <a:bodyPr/>
        <a:lstStyle/>
        <a:p>
          <a:endParaRPr lang="en-US"/>
        </a:p>
      </dgm:t>
    </dgm:pt>
    <dgm:pt modelId="{78E2C34D-EFBB-4837-92B5-A262F0F2A1F4}" type="pres">
      <dgm:prSet presAssocID="{ABED60EF-985B-46AC-AD91-C247C6DDC424}" presName="sibTrans" presStyleLbl="node1" presStyleIdx="4" presStyleCnt="5"/>
      <dgm:spPr/>
      <dgm:t>
        <a:bodyPr/>
        <a:lstStyle/>
        <a:p>
          <a:endParaRPr lang="en-US"/>
        </a:p>
      </dgm:t>
    </dgm:pt>
  </dgm:ptLst>
  <dgm:cxnLst>
    <dgm:cxn modelId="{1EEE99BA-3B9E-4751-AEC0-D38C60E4B7AE}" type="presOf" srcId="{ABED60EF-985B-46AC-AD91-C247C6DDC424}" destId="{78E2C34D-EFBB-4837-92B5-A262F0F2A1F4}" srcOrd="0" destOrd="0" presId="urn:microsoft.com/office/officeart/2005/8/layout/cycle1"/>
    <dgm:cxn modelId="{20CA2673-9745-4D71-8266-8ED28CDE5324}" srcId="{EF45A33E-1849-4198-AEA1-C85A1618595C}" destId="{D7DB898F-796F-43ED-A1CB-F3E9065B0AE3}" srcOrd="1" destOrd="0" parTransId="{45B97D1F-BD71-46D4-BDEA-DF898C455DB3}" sibTransId="{2ED482C0-7B1C-423E-8225-53F996E297F5}"/>
    <dgm:cxn modelId="{CD41724F-FF8E-4C1D-9A59-5A9D47A47B2E}" srcId="{EF45A33E-1849-4198-AEA1-C85A1618595C}" destId="{EBB90E83-F230-447B-9171-F0B286AF8DF2}" srcOrd="2" destOrd="0" parTransId="{066D097D-55AD-44DD-86E8-E6F7B9AD5552}" sibTransId="{3E1AA51B-369C-4467-94FA-1C6AC24499A5}"/>
    <dgm:cxn modelId="{866CB3F2-8E35-43E1-B2A5-DE901BFB8535}" type="presOf" srcId="{CB0959A6-B764-4532-805B-BBED285FB147}" destId="{B4E9B8D1-1A72-42C6-B5B0-243741E2FC1B}" srcOrd="0" destOrd="0" presId="urn:microsoft.com/office/officeart/2005/8/layout/cycle1"/>
    <dgm:cxn modelId="{49052169-45D2-4894-A5D4-D7D820C2ABE0}" type="presOf" srcId="{2ED482C0-7B1C-423E-8225-53F996E297F5}" destId="{9B3C8C61-AFC2-452B-A445-18AE45BF10F8}" srcOrd="0" destOrd="0" presId="urn:microsoft.com/office/officeart/2005/8/layout/cycle1"/>
    <dgm:cxn modelId="{50EDEC3E-DE73-4D77-B7C5-FD4A48E46A04}" type="presOf" srcId="{3752AC96-B9CF-44C7-B529-AF837211B38C}" destId="{4AAA970D-95C7-496C-BC58-098CD2C44684}" srcOrd="0" destOrd="0" presId="urn:microsoft.com/office/officeart/2005/8/layout/cycle1"/>
    <dgm:cxn modelId="{319D1EF5-0738-448F-A816-80D94B168863}" srcId="{EF45A33E-1849-4198-AEA1-C85A1618595C}" destId="{3752AC96-B9CF-44C7-B529-AF837211B38C}" srcOrd="0" destOrd="0" parTransId="{C4DF256F-39BF-4889-9F66-71AE5A6217FB}" sibTransId="{CB0959A6-B764-4532-805B-BBED285FB147}"/>
    <dgm:cxn modelId="{BDD1433E-8AE3-4BAE-ADC8-80AA967875E2}" type="presOf" srcId="{EF45A33E-1849-4198-AEA1-C85A1618595C}" destId="{531AEF35-F7F5-489F-B199-FCCAF210AF44}" srcOrd="0" destOrd="0" presId="urn:microsoft.com/office/officeart/2005/8/layout/cycle1"/>
    <dgm:cxn modelId="{89BDD9FA-745B-4156-9128-5666C8AA0138}" srcId="{EF45A33E-1849-4198-AEA1-C85A1618595C}" destId="{F9AFDBDA-D27D-42F7-8A27-B38EF10910A8}" srcOrd="4" destOrd="0" parTransId="{C2C8B696-050B-45F0-9F51-EA7CFC27A156}" sibTransId="{ABED60EF-985B-46AC-AD91-C247C6DDC424}"/>
    <dgm:cxn modelId="{2D76B3B7-CA5C-4287-8351-82B51772C77C}" type="presOf" srcId="{3E1AA51B-369C-4467-94FA-1C6AC24499A5}" destId="{C514F41C-F42F-4309-A3B2-780911EF7F46}" srcOrd="0" destOrd="0" presId="urn:microsoft.com/office/officeart/2005/8/layout/cycle1"/>
    <dgm:cxn modelId="{D22742E0-6701-495D-BFD9-F2A529F3FF94}" type="presOf" srcId="{015499BA-D4ED-49E0-9B58-D8629D7E8472}" destId="{CD1EACF3-2D2F-4FB0-8BAC-0E0F044E628C}" srcOrd="0" destOrd="0" presId="urn:microsoft.com/office/officeart/2005/8/layout/cycle1"/>
    <dgm:cxn modelId="{9CF2E28B-81EF-404F-9E34-DAB353DD541A}" type="presOf" srcId="{D7DB898F-796F-43ED-A1CB-F3E9065B0AE3}" destId="{274E47C7-23E9-4AE8-88B8-975BD846A7F6}" srcOrd="0" destOrd="0" presId="urn:microsoft.com/office/officeart/2005/8/layout/cycle1"/>
    <dgm:cxn modelId="{3EC4E4EE-5EA1-4392-9062-7D2256EC0778}" srcId="{EF45A33E-1849-4198-AEA1-C85A1618595C}" destId="{094F0D32-580A-49A3-80F5-94446FC955BF}" srcOrd="3" destOrd="0" parTransId="{9FB3E6C6-0157-4580-BC58-DA4548330E2D}" sibTransId="{015499BA-D4ED-49E0-9B58-D8629D7E8472}"/>
    <dgm:cxn modelId="{BDE686DD-D9A7-4C74-B32E-5F7AC76EB969}" type="presOf" srcId="{094F0D32-580A-49A3-80F5-94446FC955BF}" destId="{7676ECE3-1CFA-474D-988D-634560A11460}" srcOrd="0" destOrd="0" presId="urn:microsoft.com/office/officeart/2005/8/layout/cycle1"/>
    <dgm:cxn modelId="{B9FD95D7-7A40-469F-A432-1189973EEC11}" type="presOf" srcId="{EBB90E83-F230-447B-9171-F0B286AF8DF2}" destId="{16038478-4BAA-4639-B1DD-ABFDDF4B1C92}" srcOrd="0" destOrd="0" presId="urn:microsoft.com/office/officeart/2005/8/layout/cycle1"/>
    <dgm:cxn modelId="{2EE3040D-1D2C-43BF-8D90-4E7C51A1D95D}" type="presOf" srcId="{F9AFDBDA-D27D-42F7-8A27-B38EF10910A8}" destId="{0DF5F622-5B45-45D9-8D9D-AF17E99B15DC}" srcOrd="0" destOrd="0" presId="urn:microsoft.com/office/officeart/2005/8/layout/cycle1"/>
    <dgm:cxn modelId="{2E8BF7B7-E95A-4E7A-AD0E-32628E8523A2}" type="presParOf" srcId="{531AEF35-F7F5-489F-B199-FCCAF210AF44}" destId="{67CC78F7-07FB-4495-B4F3-3B32D2D163F3}" srcOrd="0" destOrd="0" presId="urn:microsoft.com/office/officeart/2005/8/layout/cycle1"/>
    <dgm:cxn modelId="{2C10CD96-119A-4C87-97C5-157D4E741CD0}" type="presParOf" srcId="{531AEF35-F7F5-489F-B199-FCCAF210AF44}" destId="{4AAA970D-95C7-496C-BC58-098CD2C44684}" srcOrd="1" destOrd="0" presId="urn:microsoft.com/office/officeart/2005/8/layout/cycle1"/>
    <dgm:cxn modelId="{362E383B-990C-4576-94D7-20AA90B4F3A4}" type="presParOf" srcId="{531AEF35-F7F5-489F-B199-FCCAF210AF44}" destId="{B4E9B8D1-1A72-42C6-B5B0-243741E2FC1B}" srcOrd="2" destOrd="0" presId="urn:microsoft.com/office/officeart/2005/8/layout/cycle1"/>
    <dgm:cxn modelId="{9E2594E7-6472-4390-8D03-827843EB0C1A}" type="presParOf" srcId="{531AEF35-F7F5-489F-B199-FCCAF210AF44}" destId="{8E1E62F2-5EBA-4855-8BBD-BFE5520ACC2B}" srcOrd="3" destOrd="0" presId="urn:microsoft.com/office/officeart/2005/8/layout/cycle1"/>
    <dgm:cxn modelId="{6D06C528-4AF5-40E9-B194-E36528ADB684}" type="presParOf" srcId="{531AEF35-F7F5-489F-B199-FCCAF210AF44}" destId="{274E47C7-23E9-4AE8-88B8-975BD846A7F6}" srcOrd="4" destOrd="0" presId="urn:microsoft.com/office/officeart/2005/8/layout/cycle1"/>
    <dgm:cxn modelId="{CCC6EC7B-5FB2-43D9-A08E-0D0317634DF9}" type="presParOf" srcId="{531AEF35-F7F5-489F-B199-FCCAF210AF44}" destId="{9B3C8C61-AFC2-452B-A445-18AE45BF10F8}" srcOrd="5" destOrd="0" presId="urn:microsoft.com/office/officeart/2005/8/layout/cycle1"/>
    <dgm:cxn modelId="{C8797B75-E6FA-4C9E-BBD2-0170AB530015}" type="presParOf" srcId="{531AEF35-F7F5-489F-B199-FCCAF210AF44}" destId="{B2CFCA03-F67B-409C-A6EE-BE8A6A464969}" srcOrd="6" destOrd="0" presId="urn:microsoft.com/office/officeart/2005/8/layout/cycle1"/>
    <dgm:cxn modelId="{95B0AEDE-FB6D-4045-91C9-4D735B6C5623}" type="presParOf" srcId="{531AEF35-F7F5-489F-B199-FCCAF210AF44}" destId="{16038478-4BAA-4639-B1DD-ABFDDF4B1C92}" srcOrd="7" destOrd="0" presId="urn:microsoft.com/office/officeart/2005/8/layout/cycle1"/>
    <dgm:cxn modelId="{487D348B-A337-451E-A1C9-B9F63DB56147}" type="presParOf" srcId="{531AEF35-F7F5-489F-B199-FCCAF210AF44}" destId="{C514F41C-F42F-4309-A3B2-780911EF7F46}" srcOrd="8" destOrd="0" presId="urn:microsoft.com/office/officeart/2005/8/layout/cycle1"/>
    <dgm:cxn modelId="{B63A4860-8F53-4A74-996C-EB60C5B3127A}" type="presParOf" srcId="{531AEF35-F7F5-489F-B199-FCCAF210AF44}" destId="{3E1216AE-67AE-4D39-A375-94426CA8050C}" srcOrd="9" destOrd="0" presId="urn:microsoft.com/office/officeart/2005/8/layout/cycle1"/>
    <dgm:cxn modelId="{4C72DA2A-8B32-4B9E-9C21-DE151F6EB300}" type="presParOf" srcId="{531AEF35-F7F5-489F-B199-FCCAF210AF44}" destId="{7676ECE3-1CFA-474D-988D-634560A11460}" srcOrd="10" destOrd="0" presId="urn:microsoft.com/office/officeart/2005/8/layout/cycle1"/>
    <dgm:cxn modelId="{1E214463-C61B-4039-948B-BA91314F0A97}" type="presParOf" srcId="{531AEF35-F7F5-489F-B199-FCCAF210AF44}" destId="{CD1EACF3-2D2F-4FB0-8BAC-0E0F044E628C}" srcOrd="11" destOrd="0" presId="urn:microsoft.com/office/officeart/2005/8/layout/cycle1"/>
    <dgm:cxn modelId="{58278DC4-6967-4B73-A613-0113DDF8EAFC}" type="presParOf" srcId="{531AEF35-F7F5-489F-B199-FCCAF210AF44}" destId="{6245EE77-1BA5-4207-811F-C2491D3E478A}" srcOrd="12" destOrd="0" presId="urn:microsoft.com/office/officeart/2005/8/layout/cycle1"/>
    <dgm:cxn modelId="{8A864DAD-4E9C-4B2C-8CA6-ECB7AE52DDB0}" type="presParOf" srcId="{531AEF35-F7F5-489F-B199-FCCAF210AF44}" destId="{0DF5F622-5B45-45D9-8D9D-AF17E99B15DC}" srcOrd="13" destOrd="0" presId="urn:microsoft.com/office/officeart/2005/8/layout/cycle1"/>
    <dgm:cxn modelId="{C71146F5-789C-4DDF-9A5D-7527EB22D2FA}" type="presParOf" srcId="{531AEF35-F7F5-489F-B199-FCCAF210AF44}" destId="{78E2C34D-EFBB-4837-92B5-A262F0F2A1F4}" srcOrd="14" destOrd="0" presId="urn:microsoft.com/office/officeart/2005/8/layout/cycl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86796D-75D8-4A3A-BB11-8FAF849D0103}" type="doc">
      <dgm:prSet loTypeId="urn:microsoft.com/office/officeart/2005/8/layout/radial1" loCatId="cycle" qsTypeId="urn:microsoft.com/office/officeart/2005/8/quickstyle/simple3" qsCatId="simple" csTypeId="urn:microsoft.com/office/officeart/2005/8/colors/accent1_2" csCatId="accent1" phldr="1"/>
      <dgm:spPr/>
      <dgm:t>
        <a:bodyPr/>
        <a:lstStyle/>
        <a:p>
          <a:endParaRPr lang="en-US"/>
        </a:p>
      </dgm:t>
    </dgm:pt>
    <dgm:pt modelId="{8CA9692F-1A3E-4322-90E5-EE6485C765E6}">
      <dgm:prSet phldrT="[Text]" custT="1"/>
      <dgm:spPr>
        <a:blipFill dpi="0" rotWithShape="0">
          <a:blip xmlns:r="http://schemas.openxmlformats.org/officeDocument/2006/relationships" r:embed="rId1"/>
          <a:srcRect/>
          <a:stretch>
            <a:fillRect l="8000" t="8000" r="8000" b="8000"/>
          </a:stretch>
        </a:blipFill>
        <a:ln>
          <a:noFill/>
        </a:ln>
        <a:effectLst/>
      </dgm:spPr>
      <dgm:t>
        <a:bodyPr/>
        <a:lstStyle/>
        <a:p>
          <a:r>
            <a:rPr lang="en-US" sz="2800" dirty="0" smtClean="0"/>
            <a:t> </a:t>
          </a:r>
          <a:endParaRPr lang="en-US" sz="2800" dirty="0"/>
        </a:p>
      </dgm:t>
    </dgm:pt>
    <dgm:pt modelId="{9BC64FFC-3852-4185-83E8-0AC00B3D2527}" type="parTrans" cxnId="{35E1B4BA-4208-4A3E-9BAC-DDAA65554789}">
      <dgm:prSet/>
      <dgm:spPr/>
      <dgm:t>
        <a:bodyPr/>
        <a:lstStyle/>
        <a:p>
          <a:endParaRPr lang="en-US"/>
        </a:p>
      </dgm:t>
    </dgm:pt>
    <dgm:pt modelId="{F8FD43AA-378C-43A6-9C21-EF0830AA2C09}" type="sibTrans" cxnId="{35E1B4BA-4208-4A3E-9BAC-DDAA65554789}">
      <dgm:prSet/>
      <dgm:spPr/>
      <dgm:t>
        <a:bodyPr/>
        <a:lstStyle/>
        <a:p>
          <a:endParaRPr lang="en-US"/>
        </a:p>
      </dgm:t>
    </dgm:pt>
    <dgm:pt modelId="{ABAFEEB6-DDCD-4D22-8571-F7E8B51B5503}">
      <dgm:prSet phldrT="[Text]"/>
      <dgm:spPr>
        <a:blipFill dpi="0" rotWithShape="0">
          <a:blip xmlns:r="http://schemas.openxmlformats.org/officeDocument/2006/relationships" r:embed="rId2"/>
          <a:srcRect/>
          <a:stretch>
            <a:fillRect l="-2000" t="-2000" r="-2000" b="-2000"/>
          </a:stretch>
        </a:blipFill>
        <a:ln>
          <a:solidFill>
            <a:schemeClr val="tx1"/>
          </a:solidFill>
        </a:ln>
      </dgm:spPr>
      <dgm:t>
        <a:bodyPr/>
        <a:lstStyle/>
        <a:p>
          <a:r>
            <a:rPr lang="en-US" dirty="0" smtClean="0"/>
            <a:t> </a:t>
          </a:r>
          <a:endParaRPr lang="en-US" dirty="0"/>
        </a:p>
      </dgm:t>
    </dgm:pt>
    <dgm:pt modelId="{B7894A91-6396-4F1C-AF76-A01A5AADA586}" type="parTrans" cxnId="{D4BB5DFF-07F1-4BA3-B8EE-AA2E25262D49}">
      <dgm:prSet/>
      <dgm:spPr>
        <a:ln>
          <a:prstDash val="solid"/>
        </a:ln>
      </dgm:spPr>
      <dgm:t>
        <a:bodyPr/>
        <a:lstStyle/>
        <a:p>
          <a:endParaRPr lang="en-US" dirty="0"/>
        </a:p>
      </dgm:t>
    </dgm:pt>
    <dgm:pt modelId="{7D00743B-B2D7-4822-8507-EEF71C6F52FE}" type="sibTrans" cxnId="{D4BB5DFF-07F1-4BA3-B8EE-AA2E25262D49}">
      <dgm:prSet/>
      <dgm:spPr/>
      <dgm:t>
        <a:bodyPr/>
        <a:lstStyle/>
        <a:p>
          <a:endParaRPr lang="en-US"/>
        </a:p>
      </dgm:t>
    </dgm:pt>
    <dgm:pt modelId="{9DD0AC41-414C-4468-8412-D4A61E0BDB6C}">
      <dgm:prSet phldrT="[Text]"/>
      <dgm:spPr>
        <a:blipFill dpi="0" rotWithShape="0">
          <a:blip xmlns:r="http://schemas.openxmlformats.org/officeDocument/2006/relationships" r:embed="rId3"/>
          <a:srcRect/>
          <a:stretch>
            <a:fillRect l="-2000" t="-2000" r="-2000" b="-2000"/>
          </a:stretch>
        </a:blipFill>
        <a:ln>
          <a:solidFill>
            <a:schemeClr val="tx1"/>
          </a:solidFill>
        </a:ln>
      </dgm:spPr>
      <dgm:t>
        <a:bodyPr/>
        <a:lstStyle/>
        <a:p>
          <a:r>
            <a:rPr lang="en-US" dirty="0" smtClean="0"/>
            <a:t> </a:t>
          </a:r>
          <a:endParaRPr lang="en-US" dirty="0"/>
        </a:p>
      </dgm:t>
    </dgm:pt>
    <dgm:pt modelId="{7BC374D5-085B-4003-BE98-026B3A8C0419}" type="parTrans" cxnId="{DACF9353-6D29-422C-863C-B7595B288E4D}">
      <dgm:prSet/>
      <dgm:spPr>
        <a:ln>
          <a:prstDash val="solid"/>
        </a:ln>
      </dgm:spPr>
      <dgm:t>
        <a:bodyPr/>
        <a:lstStyle/>
        <a:p>
          <a:endParaRPr lang="en-US" dirty="0"/>
        </a:p>
      </dgm:t>
    </dgm:pt>
    <dgm:pt modelId="{01C34124-1826-48DD-A68F-2086D3DE56F5}" type="sibTrans" cxnId="{DACF9353-6D29-422C-863C-B7595B288E4D}">
      <dgm:prSet/>
      <dgm:spPr/>
      <dgm:t>
        <a:bodyPr/>
        <a:lstStyle/>
        <a:p>
          <a:endParaRPr lang="en-US"/>
        </a:p>
      </dgm:t>
    </dgm:pt>
    <dgm:pt modelId="{1043B339-5071-4B5B-BDB9-702BBA81791E}">
      <dgm:prSet phldrT="[Text]"/>
      <dgm:spPr>
        <a:blipFill dpi="0" rotWithShape="0">
          <a:blip xmlns:r="http://schemas.openxmlformats.org/officeDocument/2006/relationships" r:embed="rId4"/>
          <a:srcRect/>
          <a:stretch>
            <a:fillRect l="-2000" t="-3000" r="-2000" b="-3000"/>
          </a:stretch>
        </a:blipFill>
        <a:ln>
          <a:solidFill>
            <a:schemeClr val="tx1"/>
          </a:solidFill>
        </a:ln>
      </dgm:spPr>
      <dgm:t>
        <a:bodyPr/>
        <a:lstStyle/>
        <a:p>
          <a:r>
            <a:rPr lang="en-US" dirty="0" smtClean="0"/>
            <a:t> </a:t>
          </a:r>
          <a:endParaRPr lang="en-US" dirty="0"/>
        </a:p>
      </dgm:t>
    </dgm:pt>
    <dgm:pt modelId="{275CBE4D-B13E-4FA8-ADEE-2C7AA04CE35D}" type="parTrans" cxnId="{AE6EEFD1-F890-4D4B-AD95-2939B7447A51}">
      <dgm:prSet/>
      <dgm:spPr>
        <a:ln>
          <a:prstDash val="solid"/>
        </a:ln>
      </dgm:spPr>
      <dgm:t>
        <a:bodyPr/>
        <a:lstStyle/>
        <a:p>
          <a:endParaRPr lang="en-US" dirty="0"/>
        </a:p>
      </dgm:t>
    </dgm:pt>
    <dgm:pt modelId="{D69FB2C4-9BDD-4047-9EFC-EDBE17956EF5}" type="sibTrans" cxnId="{AE6EEFD1-F890-4D4B-AD95-2939B7447A51}">
      <dgm:prSet/>
      <dgm:spPr/>
      <dgm:t>
        <a:bodyPr/>
        <a:lstStyle/>
        <a:p>
          <a:endParaRPr lang="en-US"/>
        </a:p>
      </dgm:t>
    </dgm:pt>
    <dgm:pt modelId="{D7434165-012D-48F1-BF83-E4F3921203D1}">
      <dgm:prSet phldrT="[Text]"/>
      <dgm:spPr>
        <a:blipFill dpi="0" rotWithShape="0">
          <a:blip xmlns:r="http://schemas.openxmlformats.org/officeDocument/2006/relationships" r:embed="rId5"/>
          <a:srcRect/>
          <a:stretch>
            <a:fillRect l="-2000" t="-2000" r="-2000" b="-2000"/>
          </a:stretch>
        </a:blipFill>
        <a:ln>
          <a:solidFill>
            <a:schemeClr val="tx1"/>
          </a:solidFill>
        </a:ln>
      </dgm:spPr>
      <dgm:t>
        <a:bodyPr/>
        <a:lstStyle/>
        <a:p>
          <a:r>
            <a:rPr lang="en-US" dirty="0" smtClean="0"/>
            <a:t> </a:t>
          </a:r>
          <a:endParaRPr lang="en-US" dirty="0"/>
        </a:p>
      </dgm:t>
    </dgm:pt>
    <dgm:pt modelId="{868B65C5-8A5F-41E0-B049-498333DC29E6}" type="parTrans" cxnId="{F65EC37C-E4B0-40A3-9406-93AF51C728F8}">
      <dgm:prSet/>
      <dgm:spPr>
        <a:ln>
          <a:prstDash val="solid"/>
        </a:ln>
      </dgm:spPr>
      <dgm:t>
        <a:bodyPr/>
        <a:lstStyle/>
        <a:p>
          <a:endParaRPr lang="en-US" dirty="0"/>
        </a:p>
      </dgm:t>
    </dgm:pt>
    <dgm:pt modelId="{A6A49BEE-FC22-4700-8AF7-6A70BA63D5AB}" type="sibTrans" cxnId="{F65EC37C-E4B0-40A3-9406-93AF51C728F8}">
      <dgm:prSet/>
      <dgm:spPr/>
      <dgm:t>
        <a:bodyPr/>
        <a:lstStyle/>
        <a:p>
          <a:endParaRPr lang="en-US"/>
        </a:p>
      </dgm:t>
    </dgm:pt>
    <dgm:pt modelId="{EED0E817-A1D6-4EE4-8546-342F00087429}">
      <dgm:prSet/>
      <dgm:spPr>
        <a:blipFill dpi="0" rotWithShape="0">
          <a:blip xmlns:r="http://schemas.openxmlformats.org/officeDocument/2006/relationships" r:embed="rId6"/>
          <a:srcRect/>
          <a:stretch>
            <a:fillRect l="-2000" t="-2000" r="-2000" b="-2000"/>
          </a:stretch>
        </a:blipFill>
        <a:ln>
          <a:solidFill>
            <a:schemeClr val="tx1"/>
          </a:solidFill>
        </a:ln>
      </dgm:spPr>
      <dgm:t>
        <a:bodyPr/>
        <a:lstStyle/>
        <a:p>
          <a:endParaRPr lang="en-US" dirty="0"/>
        </a:p>
      </dgm:t>
    </dgm:pt>
    <dgm:pt modelId="{CE922A0B-4589-49AC-A4E7-38F2E734BFF3}" type="parTrans" cxnId="{93D77268-6962-4EE2-A65C-5014CD2553A7}">
      <dgm:prSet/>
      <dgm:spPr>
        <a:ln>
          <a:prstDash val="solid"/>
        </a:ln>
      </dgm:spPr>
      <dgm:t>
        <a:bodyPr/>
        <a:lstStyle/>
        <a:p>
          <a:endParaRPr lang="en-US" dirty="0"/>
        </a:p>
      </dgm:t>
    </dgm:pt>
    <dgm:pt modelId="{F800D08D-29DF-4912-B048-6F475B81C0A6}" type="sibTrans" cxnId="{93D77268-6962-4EE2-A65C-5014CD2553A7}">
      <dgm:prSet/>
      <dgm:spPr/>
      <dgm:t>
        <a:bodyPr/>
        <a:lstStyle/>
        <a:p>
          <a:endParaRPr lang="en-US"/>
        </a:p>
      </dgm:t>
    </dgm:pt>
    <dgm:pt modelId="{BA5AF93C-F3EC-403E-84EE-B87CB7485B3C}">
      <dgm:prSet/>
      <dgm:spPr>
        <a:blipFill dpi="0" rotWithShape="0">
          <a:blip xmlns:r="http://schemas.openxmlformats.org/officeDocument/2006/relationships" r:embed="rId7"/>
          <a:srcRect/>
          <a:stretch>
            <a:fillRect/>
          </a:stretch>
        </a:blipFill>
        <a:ln>
          <a:solidFill>
            <a:schemeClr val="tx1"/>
          </a:solidFill>
        </a:ln>
      </dgm:spPr>
      <dgm:t>
        <a:bodyPr/>
        <a:lstStyle/>
        <a:p>
          <a:endParaRPr lang="en-US" dirty="0"/>
        </a:p>
      </dgm:t>
    </dgm:pt>
    <dgm:pt modelId="{6CAAB323-64C4-41F5-8D26-5EDFC9B99B10}" type="parTrans" cxnId="{DBE509CE-0FC9-4269-B76F-BDD7346F399B}">
      <dgm:prSet/>
      <dgm:spPr>
        <a:ln>
          <a:prstDash val="solid"/>
        </a:ln>
      </dgm:spPr>
      <dgm:t>
        <a:bodyPr/>
        <a:lstStyle/>
        <a:p>
          <a:endParaRPr lang="en-US" dirty="0"/>
        </a:p>
      </dgm:t>
    </dgm:pt>
    <dgm:pt modelId="{031FDB45-958D-48E8-9318-C18A696D04EE}" type="sibTrans" cxnId="{DBE509CE-0FC9-4269-B76F-BDD7346F399B}">
      <dgm:prSet/>
      <dgm:spPr/>
      <dgm:t>
        <a:bodyPr/>
        <a:lstStyle/>
        <a:p>
          <a:endParaRPr lang="en-US"/>
        </a:p>
      </dgm:t>
    </dgm:pt>
    <dgm:pt modelId="{01A83468-5F95-4271-8838-5D316268C30B}" type="pres">
      <dgm:prSet presAssocID="{B186796D-75D8-4A3A-BB11-8FAF849D0103}" presName="cycle" presStyleCnt="0">
        <dgm:presLayoutVars>
          <dgm:chMax val="1"/>
          <dgm:dir/>
          <dgm:animLvl val="ctr"/>
          <dgm:resizeHandles val="exact"/>
        </dgm:presLayoutVars>
      </dgm:prSet>
      <dgm:spPr/>
      <dgm:t>
        <a:bodyPr/>
        <a:lstStyle/>
        <a:p>
          <a:endParaRPr lang="en-US"/>
        </a:p>
      </dgm:t>
    </dgm:pt>
    <dgm:pt modelId="{FE96BCB0-28BE-4C9E-95FE-4EE82AC9AC67}" type="pres">
      <dgm:prSet presAssocID="{8CA9692F-1A3E-4322-90E5-EE6485C765E6}" presName="centerShape" presStyleLbl="node0" presStyleIdx="0" presStyleCnt="1" custScaleX="226251" custScaleY="279837"/>
      <dgm:spPr>
        <a:prstGeom prst="rect">
          <a:avLst/>
        </a:prstGeom>
      </dgm:spPr>
      <dgm:t>
        <a:bodyPr/>
        <a:lstStyle/>
        <a:p>
          <a:endParaRPr lang="en-US"/>
        </a:p>
      </dgm:t>
    </dgm:pt>
    <dgm:pt modelId="{FD2C2FB2-84B5-419F-9BC4-8CFEA0DAD217}" type="pres">
      <dgm:prSet presAssocID="{B7894A91-6396-4F1C-AF76-A01A5AADA586}" presName="Name9" presStyleLbl="parChTrans1D2" presStyleIdx="0" presStyleCnt="6"/>
      <dgm:spPr/>
      <dgm:t>
        <a:bodyPr/>
        <a:lstStyle/>
        <a:p>
          <a:endParaRPr lang="en-US"/>
        </a:p>
      </dgm:t>
    </dgm:pt>
    <dgm:pt modelId="{02DA0558-258A-4523-9D48-E50876DC9D57}" type="pres">
      <dgm:prSet presAssocID="{B7894A91-6396-4F1C-AF76-A01A5AADA586}" presName="connTx" presStyleLbl="parChTrans1D2" presStyleIdx="0" presStyleCnt="6"/>
      <dgm:spPr/>
      <dgm:t>
        <a:bodyPr/>
        <a:lstStyle/>
        <a:p>
          <a:endParaRPr lang="en-US"/>
        </a:p>
      </dgm:t>
    </dgm:pt>
    <dgm:pt modelId="{3852215E-94A0-45D1-9A16-4BBA18E3782D}" type="pres">
      <dgm:prSet presAssocID="{ABAFEEB6-DDCD-4D22-8571-F7E8B51B5503}" presName="node" presStyleLbl="node1" presStyleIdx="0" presStyleCnt="6" custRadScaleRad="179288" custRadScaleInc="185659">
        <dgm:presLayoutVars>
          <dgm:bulletEnabled val="1"/>
        </dgm:presLayoutVars>
      </dgm:prSet>
      <dgm:spPr/>
      <dgm:t>
        <a:bodyPr/>
        <a:lstStyle/>
        <a:p>
          <a:endParaRPr lang="en-US"/>
        </a:p>
      </dgm:t>
    </dgm:pt>
    <dgm:pt modelId="{BE50B4BC-0867-456F-ACE0-0130DB3C209C}" type="pres">
      <dgm:prSet presAssocID="{7BC374D5-085B-4003-BE98-026B3A8C0419}" presName="Name9" presStyleLbl="parChTrans1D2" presStyleIdx="1" presStyleCnt="6"/>
      <dgm:spPr/>
      <dgm:t>
        <a:bodyPr/>
        <a:lstStyle/>
        <a:p>
          <a:endParaRPr lang="en-US"/>
        </a:p>
      </dgm:t>
    </dgm:pt>
    <dgm:pt modelId="{2EE148DB-39DE-4EBD-97FE-CF60C448208C}" type="pres">
      <dgm:prSet presAssocID="{7BC374D5-085B-4003-BE98-026B3A8C0419}" presName="connTx" presStyleLbl="parChTrans1D2" presStyleIdx="1" presStyleCnt="6"/>
      <dgm:spPr/>
      <dgm:t>
        <a:bodyPr/>
        <a:lstStyle/>
        <a:p>
          <a:endParaRPr lang="en-US"/>
        </a:p>
      </dgm:t>
    </dgm:pt>
    <dgm:pt modelId="{F0D1D08B-E280-4414-8D86-BFEF2AF2B7BA}" type="pres">
      <dgm:prSet presAssocID="{9DD0AC41-414C-4468-8412-D4A61E0BDB6C}" presName="node" presStyleLbl="node1" presStyleIdx="1" presStyleCnt="6" custRadScaleRad="199327" custRadScaleInc="99552">
        <dgm:presLayoutVars>
          <dgm:bulletEnabled val="1"/>
        </dgm:presLayoutVars>
      </dgm:prSet>
      <dgm:spPr/>
      <dgm:t>
        <a:bodyPr/>
        <a:lstStyle/>
        <a:p>
          <a:endParaRPr lang="en-US"/>
        </a:p>
      </dgm:t>
    </dgm:pt>
    <dgm:pt modelId="{26191C58-D705-440A-83A5-B9A023B7A366}" type="pres">
      <dgm:prSet presAssocID="{275CBE4D-B13E-4FA8-ADEE-2C7AA04CE35D}" presName="Name9" presStyleLbl="parChTrans1D2" presStyleIdx="2" presStyleCnt="6"/>
      <dgm:spPr/>
      <dgm:t>
        <a:bodyPr/>
        <a:lstStyle/>
        <a:p>
          <a:endParaRPr lang="en-US"/>
        </a:p>
      </dgm:t>
    </dgm:pt>
    <dgm:pt modelId="{66A0E0D7-6215-4AC0-B1A7-691F63F367E9}" type="pres">
      <dgm:prSet presAssocID="{275CBE4D-B13E-4FA8-ADEE-2C7AA04CE35D}" presName="connTx" presStyleLbl="parChTrans1D2" presStyleIdx="2" presStyleCnt="6"/>
      <dgm:spPr/>
      <dgm:t>
        <a:bodyPr/>
        <a:lstStyle/>
        <a:p>
          <a:endParaRPr lang="en-US"/>
        </a:p>
      </dgm:t>
    </dgm:pt>
    <dgm:pt modelId="{F7E14C03-5298-4638-976E-F184FCBEA1DB}" type="pres">
      <dgm:prSet presAssocID="{1043B339-5071-4B5B-BDB9-702BBA81791E}" presName="node" presStyleLbl="node1" presStyleIdx="2" presStyleCnt="6" custRadScaleRad="173808" custRadScaleInc="5190">
        <dgm:presLayoutVars>
          <dgm:bulletEnabled val="1"/>
        </dgm:presLayoutVars>
      </dgm:prSet>
      <dgm:spPr/>
      <dgm:t>
        <a:bodyPr/>
        <a:lstStyle/>
        <a:p>
          <a:endParaRPr lang="en-US"/>
        </a:p>
      </dgm:t>
    </dgm:pt>
    <dgm:pt modelId="{90AF6237-60DE-4FF8-B408-11C2CD18D6AE}" type="pres">
      <dgm:prSet presAssocID="{868B65C5-8A5F-41E0-B049-498333DC29E6}" presName="Name9" presStyleLbl="parChTrans1D2" presStyleIdx="3" presStyleCnt="6"/>
      <dgm:spPr/>
      <dgm:t>
        <a:bodyPr/>
        <a:lstStyle/>
        <a:p>
          <a:endParaRPr lang="en-US"/>
        </a:p>
      </dgm:t>
    </dgm:pt>
    <dgm:pt modelId="{A386F3E2-E199-4451-BDD5-CC1E644D2DC0}" type="pres">
      <dgm:prSet presAssocID="{868B65C5-8A5F-41E0-B049-498333DC29E6}" presName="connTx" presStyleLbl="parChTrans1D2" presStyleIdx="3" presStyleCnt="6"/>
      <dgm:spPr/>
      <dgm:t>
        <a:bodyPr/>
        <a:lstStyle/>
        <a:p>
          <a:endParaRPr lang="en-US"/>
        </a:p>
      </dgm:t>
    </dgm:pt>
    <dgm:pt modelId="{C4172905-27E8-4707-A601-6D3337222AF6}" type="pres">
      <dgm:prSet presAssocID="{D7434165-012D-48F1-BF83-E4F3921203D1}" presName="node" presStyleLbl="node1" presStyleIdx="3" presStyleCnt="6" custRadScaleRad="170720" custRadScaleInc="192681">
        <dgm:presLayoutVars>
          <dgm:bulletEnabled val="1"/>
        </dgm:presLayoutVars>
      </dgm:prSet>
      <dgm:spPr/>
      <dgm:t>
        <a:bodyPr/>
        <a:lstStyle/>
        <a:p>
          <a:endParaRPr lang="en-US"/>
        </a:p>
      </dgm:t>
    </dgm:pt>
    <dgm:pt modelId="{7D6C804B-8DAD-4A52-8C5C-625F22AB81C6}" type="pres">
      <dgm:prSet presAssocID="{CE922A0B-4589-49AC-A4E7-38F2E734BFF3}" presName="Name9" presStyleLbl="parChTrans1D2" presStyleIdx="4" presStyleCnt="6"/>
      <dgm:spPr/>
      <dgm:t>
        <a:bodyPr/>
        <a:lstStyle/>
        <a:p>
          <a:endParaRPr lang="en-US"/>
        </a:p>
      </dgm:t>
    </dgm:pt>
    <dgm:pt modelId="{87CA4D29-47C4-4904-B12E-1253E4593AE4}" type="pres">
      <dgm:prSet presAssocID="{CE922A0B-4589-49AC-A4E7-38F2E734BFF3}" presName="connTx" presStyleLbl="parChTrans1D2" presStyleIdx="4" presStyleCnt="6"/>
      <dgm:spPr/>
      <dgm:t>
        <a:bodyPr/>
        <a:lstStyle/>
        <a:p>
          <a:endParaRPr lang="en-US"/>
        </a:p>
      </dgm:t>
    </dgm:pt>
    <dgm:pt modelId="{E39E3E63-6B50-4DC4-8032-88AF02FDA686}" type="pres">
      <dgm:prSet presAssocID="{EED0E817-A1D6-4EE4-8546-342F00087429}" presName="node" presStyleLbl="node1" presStyleIdx="4" presStyleCnt="6" custRadScaleRad="199327" custRadScaleInc="100448">
        <dgm:presLayoutVars>
          <dgm:bulletEnabled val="1"/>
        </dgm:presLayoutVars>
      </dgm:prSet>
      <dgm:spPr/>
      <dgm:t>
        <a:bodyPr/>
        <a:lstStyle/>
        <a:p>
          <a:endParaRPr lang="en-US"/>
        </a:p>
      </dgm:t>
    </dgm:pt>
    <dgm:pt modelId="{846CC0DC-AC5B-420A-ACEF-EE9E044FF5D1}" type="pres">
      <dgm:prSet presAssocID="{6CAAB323-64C4-41F5-8D26-5EDFC9B99B10}" presName="Name9" presStyleLbl="parChTrans1D2" presStyleIdx="5" presStyleCnt="6"/>
      <dgm:spPr/>
      <dgm:t>
        <a:bodyPr/>
        <a:lstStyle/>
        <a:p>
          <a:endParaRPr lang="en-US"/>
        </a:p>
      </dgm:t>
    </dgm:pt>
    <dgm:pt modelId="{83279C01-1EAF-4083-9AAC-610F148248A9}" type="pres">
      <dgm:prSet presAssocID="{6CAAB323-64C4-41F5-8D26-5EDFC9B99B10}" presName="connTx" presStyleLbl="parChTrans1D2" presStyleIdx="5" presStyleCnt="6"/>
      <dgm:spPr/>
      <dgm:t>
        <a:bodyPr/>
        <a:lstStyle/>
        <a:p>
          <a:endParaRPr lang="en-US"/>
        </a:p>
      </dgm:t>
    </dgm:pt>
    <dgm:pt modelId="{34DEA9A6-4539-4D4E-A0CC-2415F5C20ED0}" type="pres">
      <dgm:prSet presAssocID="{BA5AF93C-F3EC-403E-84EE-B87CB7485B3C}" presName="node" presStyleLbl="node1" presStyleIdx="5" presStyleCnt="6" custRadScaleRad="176296" custRadScaleInc="16562">
        <dgm:presLayoutVars>
          <dgm:bulletEnabled val="1"/>
        </dgm:presLayoutVars>
      </dgm:prSet>
      <dgm:spPr/>
      <dgm:t>
        <a:bodyPr/>
        <a:lstStyle/>
        <a:p>
          <a:endParaRPr lang="en-US"/>
        </a:p>
      </dgm:t>
    </dgm:pt>
  </dgm:ptLst>
  <dgm:cxnLst>
    <dgm:cxn modelId="{E85E0EC5-A62D-4A92-9A04-4A5620DCA88A}" type="presOf" srcId="{B7894A91-6396-4F1C-AF76-A01A5AADA586}" destId="{FD2C2FB2-84B5-419F-9BC4-8CFEA0DAD217}" srcOrd="0" destOrd="0" presId="urn:microsoft.com/office/officeart/2005/8/layout/radial1"/>
    <dgm:cxn modelId="{93D77268-6962-4EE2-A65C-5014CD2553A7}" srcId="{8CA9692F-1A3E-4322-90E5-EE6485C765E6}" destId="{EED0E817-A1D6-4EE4-8546-342F00087429}" srcOrd="4" destOrd="0" parTransId="{CE922A0B-4589-49AC-A4E7-38F2E734BFF3}" sibTransId="{F800D08D-29DF-4912-B048-6F475B81C0A6}"/>
    <dgm:cxn modelId="{89E921B3-66D7-473B-AC43-B6E5636E2544}" type="presOf" srcId="{6CAAB323-64C4-41F5-8D26-5EDFC9B99B10}" destId="{83279C01-1EAF-4083-9AAC-610F148248A9}" srcOrd="1" destOrd="0" presId="urn:microsoft.com/office/officeart/2005/8/layout/radial1"/>
    <dgm:cxn modelId="{20626903-39DE-41FE-BE19-F3D9C2CC5D3E}" type="presOf" srcId="{CE922A0B-4589-49AC-A4E7-38F2E734BFF3}" destId="{7D6C804B-8DAD-4A52-8C5C-625F22AB81C6}" srcOrd="0" destOrd="0" presId="urn:microsoft.com/office/officeart/2005/8/layout/radial1"/>
    <dgm:cxn modelId="{1F231D6E-0201-41B7-A815-5BD3E4F3CCE2}" type="presOf" srcId="{868B65C5-8A5F-41E0-B049-498333DC29E6}" destId="{90AF6237-60DE-4FF8-B408-11C2CD18D6AE}" srcOrd="0" destOrd="0" presId="urn:microsoft.com/office/officeart/2005/8/layout/radial1"/>
    <dgm:cxn modelId="{DBE509CE-0FC9-4269-B76F-BDD7346F399B}" srcId="{8CA9692F-1A3E-4322-90E5-EE6485C765E6}" destId="{BA5AF93C-F3EC-403E-84EE-B87CB7485B3C}" srcOrd="5" destOrd="0" parTransId="{6CAAB323-64C4-41F5-8D26-5EDFC9B99B10}" sibTransId="{031FDB45-958D-48E8-9318-C18A696D04EE}"/>
    <dgm:cxn modelId="{9E51042E-F18B-4AEF-B713-8D50FC0D3C15}" type="presOf" srcId="{CE922A0B-4589-49AC-A4E7-38F2E734BFF3}" destId="{87CA4D29-47C4-4904-B12E-1253E4593AE4}" srcOrd="1" destOrd="0" presId="urn:microsoft.com/office/officeart/2005/8/layout/radial1"/>
    <dgm:cxn modelId="{F7BF205F-F168-4C64-A279-689CEF8D289E}" type="presOf" srcId="{275CBE4D-B13E-4FA8-ADEE-2C7AA04CE35D}" destId="{26191C58-D705-440A-83A5-B9A023B7A366}" srcOrd="0" destOrd="0" presId="urn:microsoft.com/office/officeart/2005/8/layout/radial1"/>
    <dgm:cxn modelId="{B0602F7E-4737-4B1E-AFB9-1AC8A72FC940}" type="presOf" srcId="{275CBE4D-B13E-4FA8-ADEE-2C7AA04CE35D}" destId="{66A0E0D7-6215-4AC0-B1A7-691F63F367E9}" srcOrd="1" destOrd="0" presId="urn:microsoft.com/office/officeart/2005/8/layout/radial1"/>
    <dgm:cxn modelId="{62F11F21-FB10-4818-8696-14BCB70F2DDB}" type="presOf" srcId="{7BC374D5-085B-4003-BE98-026B3A8C0419}" destId="{2EE148DB-39DE-4EBD-97FE-CF60C448208C}" srcOrd="1" destOrd="0" presId="urn:microsoft.com/office/officeart/2005/8/layout/radial1"/>
    <dgm:cxn modelId="{8391E576-4636-404D-AA7B-60CE79127436}" type="presOf" srcId="{EED0E817-A1D6-4EE4-8546-342F00087429}" destId="{E39E3E63-6B50-4DC4-8032-88AF02FDA686}" srcOrd="0" destOrd="0" presId="urn:microsoft.com/office/officeart/2005/8/layout/radial1"/>
    <dgm:cxn modelId="{164AF330-24BA-4049-8EA7-F7E44D7E881F}" type="presOf" srcId="{B186796D-75D8-4A3A-BB11-8FAF849D0103}" destId="{01A83468-5F95-4271-8838-5D316268C30B}" srcOrd="0" destOrd="0" presId="urn:microsoft.com/office/officeart/2005/8/layout/radial1"/>
    <dgm:cxn modelId="{AE6EEFD1-F890-4D4B-AD95-2939B7447A51}" srcId="{8CA9692F-1A3E-4322-90E5-EE6485C765E6}" destId="{1043B339-5071-4B5B-BDB9-702BBA81791E}" srcOrd="2" destOrd="0" parTransId="{275CBE4D-B13E-4FA8-ADEE-2C7AA04CE35D}" sibTransId="{D69FB2C4-9BDD-4047-9EFC-EDBE17956EF5}"/>
    <dgm:cxn modelId="{48BAB91D-03AC-4E7A-A263-F447F73DB9B2}" type="presOf" srcId="{868B65C5-8A5F-41E0-B049-498333DC29E6}" destId="{A386F3E2-E199-4451-BDD5-CC1E644D2DC0}" srcOrd="1" destOrd="0" presId="urn:microsoft.com/office/officeart/2005/8/layout/radial1"/>
    <dgm:cxn modelId="{67CB9083-F05B-444C-A382-B45928878D7D}" type="presOf" srcId="{6CAAB323-64C4-41F5-8D26-5EDFC9B99B10}" destId="{846CC0DC-AC5B-420A-ACEF-EE9E044FF5D1}" srcOrd="0" destOrd="0" presId="urn:microsoft.com/office/officeart/2005/8/layout/radial1"/>
    <dgm:cxn modelId="{CAABA8C4-B320-49BC-A241-7215DAB6996B}" type="presOf" srcId="{B7894A91-6396-4F1C-AF76-A01A5AADA586}" destId="{02DA0558-258A-4523-9D48-E50876DC9D57}" srcOrd="1" destOrd="0" presId="urn:microsoft.com/office/officeart/2005/8/layout/radial1"/>
    <dgm:cxn modelId="{63552BD7-9181-4875-BC9A-7B73F4502545}" type="presOf" srcId="{8CA9692F-1A3E-4322-90E5-EE6485C765E6}" destId="{FE96BCB0-28BE-4C9E-95FE-4EE82AC9AC67}" srcOrd="0" destOrd="0" presId="urn:microsoft.com/office/officeart/2005/8/layout/radial1"/>
    <dgm:cxn modelId="{8FC76C30-C9DC-4E3F-B0E3-30190345D8B7}" type="presOf" srcId="{D7434165-012D-48F1-BF83-E4F3921203D1}" destId="{C4172905-27E8-4707-A601-6D3337222AF6}" srcOrd="0" destOrd="0" presId="urn:microsoft.com/office/officeart/2005/8/layout/radial1"/>
    <dgm:cxn modelId="{D4BB5DFF-07F1-4BA3-B8EE-AA2E25262D49}" srcId="{8CA9692F-1A3E-4322-90E5-EE6485C765E6}" destId="{ABAFEEB6-DDCD-4D22-8571-F7E8B51B5503}" srcOrd="0" destOrd="0" parTransId="{B7894A91-6396-4F1C-AF76-A01A5AADA586}" sibTransId="{7D00743B-B2D7-4822-8507-EEF71C6F52FE}"/>
    <dgm:cxn modelId="{5EAD4F4C-E0AC-4ABB-B4FF-2BB1CB7955F7}" type="presOf" srcId="{BA5AF93C-F3EC-403E-84EE-B87CB7485B3C}" destId="{34DEA9A6-4539-4D4E-A0CC-2415F5C20ED0}" srcOrd="0" destOrd="0" presId="urn:microsoft.com/office/officeart/2005/8/layout/radial1"/>
    <dgm:cxn modelId="{982F433D-5065-4C24-BE7C-A3864B4FC35D}" type="presOf" srcId="{7BC374D5-085B-4003-BE98-026B3A8C0419}" destId="{BE50B4BC-0867-456F-ACE0-0130DB3C209C}" srcOrd="0" destOrd="0" presId="urn:microsoft.com/office/officeart/2005/8/layout/radial1"/>
    <dgm:cxn modelId="{2B2E4DCF-83CD-429C-89B6-C341B63FEC66}" type="presOf" srcId="{1043B339-5071-4B5B-BDB9-702BBA81791E}" destId="{F7E14C03-5298-4638-976E-F184FCBEA1DB}" srcOrd="0" destOrd="0" presId="urn:microsoft.com/office/officeart/2005/8/layout/radial1"/>
    <dgm:cxn modelId="{DACF9353-6D29-422C-863C-B7595B288E4D}" srcId="{8CA9692F-1A3E-4322-90E5-EE6485C765E6}" destId="{9DD0AC41-414C-4468-8412-D4A61E0BDB6C}" srcOrd="1" destOrd="0" parTransId="{7BC374D5-085B-4003-BE98-026B3A8C0419}" sibTransId="{01C34124-1826-48DD-A68F-2086D3DE56F5}"/>
    <dgm:cxn modelId="{F65EC37C-E4B0-40A3-9406-93AF51C728F8}" srcId="{8CA9692F-1A3E-4322-90E5-EE6485C765E6}" destId="{D7434165-012D-48F1-BF83-E4F3921203D1}" srcOrd="3" destOrd="0" parTransId="{868B65C5-8A5F-41E0-B049-498333DC29E6}" sibTransId="{A6A49BEE-FC22-4700-8AF7-6A70BA63D5AB}"/>
    <dgm:cxn modelId="{864B046D-6683-46EE-B5F1-374ABAF4EF54}" type="presOf" srcId="{9DD0AC41-414C-4468-8412-D4A61E0BDB6C}" destId="{F0D1D08B-E280-4414-8D86-BFEF2AF2B7BA}" srcOrd="0" destOrd="0" presId="urn:microsoft.com/office/officeart/2005/8/layout/radial1"/>
    <dgm:cxn modelId="{35E1B4BA-4208-4A3E-9BAC-DDAA65554789}" srcId="{B186796D-75D8-4A3A-BB11-8FAF849D0103}" destId="{8CA9692F-1A3E-4322-90E5-EE6485C765E6}" srcOrd="0" destOrd="0" parTransId="{9BC64FFC-3852-4185-83E8-0AC00B3D2527}" sibTransId="{F8FD43AA-378C-43A6-9C21-EF0830AA2C09}"/>
    <dgm:cxn modelId="{1D8A550C-F837-427A-94BA-A48D63715719}" type="presOf" srcId="{ABAFEEB6-DDCD-4D22-8571-F7E8B51B5503}" destId="{3852215E-94A0-45D1-9A16-4BBA18E3782D}" srcOrd="0" destOrd="0" presId="urn:microsoft.com/office/officeart/2005/8/layout/radial1"/>
    <dgm:cxn modelId="{EAA97D8A-6B07-46CB-AFA2-A84BB3B37DCE}" type="presParOf" srcId="{01A83468-5F95-4271-8838-5D316268C30B}" destId="{FE96BCB0-28BE-4C9E-95FE-4EE82AC9AC67}" srcOrd="0" destOrd="0" presId="urn:microsoft.com/office/officeart/2005/8/layout/radial1"/>
    <dgm:cxn modelId="{7CB82697-C75C-4847-82D4-CF7CC384C763}" type="presParOf" srcId="{01A83468-5F95-4271-8838-5D316268C30B}" destId="{FD2C2FB2-84B5-419F-9BC4-8CFEA0DAD217}" srcOrd="1" destOrd="0" presId="urn:microsoft.com/office/officeart/2005/8/layout/radial1"/>
    <dgm:cxn modelId="{BEA36AA0-4A1B-4132-B566-8BB707D5A674}" type="presParOf" srcId="{FD2C2FB2-84B5-419F-9BC4-8CFEA0DAD217}" destId="{02DA0558-258A-4523-9D48-E50876DC9D57}" srcOrd="0" destOrd="0" presId="urn:microsoft.com/office/officeart/2005/8/layout/radial1"/>
    <dgm:cxn modelId="{BA377FAA-9E95-4C23-AC59-457C8647105A}" type="presParOf" srcId="{01A83468-5F95-4271-8838-5D316268C30B}" destId="{3852215E-94A0-45D1-9A16-4BBA18E3782D}" srcOrd="2" destOrd="0" presId="urn:microsoft.com/office/officeart/2005/8/layout/radial1"/>
    <dgm:cxn modelId="{40374231-8559-4FBE-8243-AEB499FB3B24}" type="presParOf" srcId="{01A83468-5F95-4271-8838-5D316268C30B}" destId="{BE50B4BC-0867-456F-ACE0-0130DB3C209C}" srcOrd="3" destOrd="0" presId="urn:microsoft.com/office/officeart/2005/8/layout/radial1"/>
    <dgm:cxn modelId="{21E1A719-7837-4D58-9CD6-294D64E40891}" type="presParOf" srcId="{BE50B4BC-0867-456F-ACE0-0130DB3C209C}" destId="{2EE148DB-39DE-4EBD-97FE-CF60C448208C}" srcOrd="0" destOrd="0" presId="urn:microsoft.com/office/officeart/2005/8/layout/radial1"/>
    <dgm:cxn modelId="{ECA1FC0C-B2CF-4AFE-B568-90847B5AEE2B}" type="presParOf" srcId="{01A83468-5F95-4271-8838-5D316268C30B}" destId="{F0D1D08B-E280-4414-8D86-BFEF2AF2B7BA}" srcOrd="4" destOrd="0" presId="urn:microsoft.com/office/officeart/2005/8/layout/radial1"/>
    <dgm:cxn modelId="{90A4C086-FE1F-4986-97E4-FAAE13DD314C}" type="presParOf" srcId="{01A83468-5F95-4271-8838-5D316268C30B}" destId="{26191C58-D705-440A-83A5-B9A023B7A366}" srcOrd="5" destOrd="0" presId="urn:microsoft.com/office/officeart/2005/8/layout/radial1"/>
    <dgm:cxn modelId="{0DFF3C39-4659-4694-9C61-B3413E0F3099}" type="presParOf" srcId="{26191C58-D705-440A-83A5-B9A023B7A366}" destId="{66A0E0D7-6215-4AC0-B1A7-691F63F367E9}" srcOrd="0" destOrd="0" presId="urn:microsoft.com/office/officeart/2005/8/layout/radial1"/>
    <dgm:cxn modelId="{FBFD7561-E487-4CE0-A247-894B02368D4D}" type="presParOf" srcId="{01A83468-5F95-4271-8838-5D316268C30B}" destId="{F7E14C03-5298-4638-976E-F184FCBEA1DB}" srcOrd="6" destOrd="0" presId="urn:microsoft.com/office/officeart/2005/8/layout/radial1"/>
    <dgm:cxn modelId="{CE19B463-2324-46E5-AD26-893A86429A42}" type="presParOf" srcId="{01A83468-5F95-4271-8838-5D316268C30B}" destId="{90AF6237-60DE-4FF8-B408-11C2CD18D6AE}" srcOrd="7" destOrd="0" presId="urn:microsoft.com/office/officeart/2005/8/layout/radial1"/>
    <dgm:cxn modelId="{CEC88A2A-CE9E-43F8-9214-EAE4F4CF877E}" type="presParOf" srcId="{90AF6237-60DE-4FF8-B408-11C2CD18D6AE}" destId="{A386F3E2-E199-4451-BDD5-CC1E644D2DC0}" srcOrd="0" destOrd="0" presId="urn:microsoft.com/office/officeart/2005/8/layout/radial1"/>
    <dgm:cxn modelId="{01B61B5D-2239-4A3D-BB34-67842CE807D4}" type="presParOf" srcId="{01A83468-5F95-4271-8838-5D316268C30B}" destId="{C4172905-27E8-4707-A601-6D3337222AF6}" srcOrd="8" destOrd="0" presId="urn:microsoft.com/office/officeart/2005/8/layout/radial1"/>
    <dgm:cxn modelId="{D9B1412F-D45B-4D4A-91B0-370F09EEBC5E}" type="presParOf" srcId="{01A83468-5F95-4271-8838-5D316268C30B}" destId="{7D6C804B-8DAD-4A52-8C5C-625F22AB81C6}" srcOrd="9" destOrd="0" presId="urn:microsoft.com/office/officeart/2005/8/layout/radial1"/>
    <dgm:cxn modelId="{6F5AE3F1-AA7D-46B6-B484-C77D10917273}" type="presParOf" srcId="{7D6C804B-8DAD-4A52-8C5C-625F22AB81C6}" destId="{87CA4D29-47C4-4904-B12E-1253E4593AE4}" srcOrd="0" destOrd="0" presId="urn:microsoft.com/office/officeart/2005/8/layout/radial1"/>
    <dgm:cxn modelId="{286E1D24-AF6C-404E-99AD-29FEBF3677A0}" type="presParOf" srcId="{01A83468-5F95-4271-8838-5D316268C30B}" destId="{E39E3E63-6B50-4DC4-8032-88AF02FDA686}" srcOrd="10" destOrd="0" presId="urn:microsoft.com/office/officeart/2005/8/layout/radial1"/>
    <dgm:cxn modelId="{3034D2ED-7A8B-4A18-8D74-E2D34713AC21}" type="presParOf" srcId="{01A83468-5F95-4271-8838-5D316268C30B}" destId="{846CC0DC-AC5B-420A-ACEF-EE9E044FF5D1}" srcOrd="11" destOrd="0" presId="urn:microsoft.com/office/officeart/2005/8/layout/radial1"/>
    <dgm:cxn modelId="{93D2E394-A51A-4EC3-88EE-9F025242E261}" type="presParOf" srcId="{846CC0DC-AC5B-420A-ACEF-EE9E044FF5D1}" destId="{83279C01-1EAF-4083-9AAC-610F148248A9}" srcOrd="0" destOrd="0" presId="urn:microsoft.com/office/officeart/2005/8/layout/radial1"/>
    <dgm:cxn modelId="{4F5374D8-9AC3-40C7-AA68-05575B67990B}" type="presParOf" srcId="{01A83468-5F95-4271-8838-5D316268C30B}" destId="{34DEA9A6-4539-4D4E-A0CC-2415F5C20ED0}" srcOrd="12" destOrd="0" presId="urn:microsoft.com/office/officeart/2005/8/layout/radial1"/>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AA970D-95C7-496C-BC58-098CD2C44684}">
      <dsp:nvSpPr>
        <dsp:cNvPr id="0" name=""/>
        <dsp:cNvSpPr/>
      </dsp:nvSpPr>
      <dsp:spPr>
        <a:xfrm>
          <a:off x="3528499" y="29355"/>
          <a:ext cx="1006078"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Nicotine  Blood Level Falls</a:t>
          </a:r>
          <a:endParaRPr lang="en-US" sz="1800" kern="1200" dirty="0"/>
        </a:p>
      </dsp:txBody>
      <dsp:txXfrm>
        <a:off x="3528499" y="29355"/>
        <a:ext cx="1006078" cy="1006078"/>
      </dsp:txXfrm>
    </dsp:sp>
    <dsp:sp modelId="{B4E9B8D1-1A72-42C6-B5B0-243741E2FC1B}">
      <dsp:nvSpPr>
        <dsp:cNvPr id="0" name=""/>
        <dsp:cNvSpPr/>
      </dsp:nvSpPr>
      <dsp:spPr>
        <a:xfrm>
          <a:off x="1162170" y="289"/>
          <a:ext cx="3771658" cy="3771658"/>
        </a:xfrm>
        <a:prstGeom prst="circularArrow">
          <a:avLst>
            <a:gd name="adj1" fmla="val 5202"/>
            <a:gd name="adj2" fmla="val 336015"/>
            <a:gd name="adj3" fmla="val 21292825"/>
            <a:gd name="adj4" fmla="val 19766604"/>
            <a:gd name="adj5" fmla="val 6068"/>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274E47C7-23E9-4AE8-88B8-975BD846A7F6}">
      <dsp:nvSpPr>
        <dsp:cNvPr id="0" name=""/>
        <dsp:cNvSpPr/>
      </dsp:nvSpPr>
      <dsp:spPr>
        <a:xfrm>
          <a:off x="4136359" y="1900156"/>
          <a:ext cx="1006078"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Brain Generates Crave</a:t>
          </a:r>
          <a:endParaRPr lang="en-US" sz="1800" kern="1200" dirty="0"/>
        </a:p>
      </dsp:txBody>
      <dsp:txXfrm>
        <a:off x="4136359" y="1900156"/>
        <a:ext cx="1006078" cy="1006078"/>
      </dsp:txXfrm>
    </dsp:sp>
    <dsp:sp modelId="{9B3C8C61-AFC2-452B-A445-18AE45BF10F8}">
      <dsp:nvSpPr>
        <dsp:cNvPr id="0" name=""/>
        <dsp:cNvSpPr/>
      </dsp:nvSpPr>
      <dsp:spPr>
        <a:xfrm>
          <a:off x="1162170" y="289"/>
          <a:ext cx="3771658" cy="3771658"/>
        </a:xfrm>
        <a:prstGeom prst="circularArrow">
          <a:avLst>
            <a:gd name="adj1" fmla="val 5202"/>
            <a:gd name="adj2" fmla="val 336015"/>
            <a:gd name="adj3" fmla="val 4014266"/>
            <a:gd name="adj4" fmla="val 2253829"/>
            <a:gd name="adj5" fmla="val 6068"/>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16038478-4BAA-4639-B1DD-ABFDDF4B1C92}">
      <dsp:nvSpPr>
        <dsp:cNvPr id="0" name=""/>
        <dsp:cNvSpPr/>
      </dsp:nvSpPr>
      <dsp:spPr>
        <a:xfrm>
          <a:off x="2544960" y="3056374"/>
          <a:ext cx="1006078"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Inhale New Nicotine </a:t>
          </a:r>
          <a:endParaRPr lang="en-US" sz="1800" kern="1200" dirty="0"/>
        </a:p>
      </dsp:txBody>
      <dsp:txXfrm>
        <a:off x="2544960" y="3056374"/>
        <a:ext cx="1006078" cy="1006078"/>
      </dsp:txXfrm>
    </dsp:sp>
    <dsp:sp modelId="{C514F41C-F42F-4309-A3B2-780911EF7F46}">
      <dsp:nvSpPr>
        <dsp:cNvPr id="0" name=""/>
        <dsp:cNvSpPr/>
      </dsp:nvSpPr>
      <dsp:spPr>
        <a:xfrm>
          <a:off x="1162170" y="289"/>
          <a:ext cx="3771658" cy="3771658"/>
        </a:xfrm>
        <a:prstGeom prst="circularArrow">
          <a:avLst>
            <a:gd name="adj1" fmla="val 5202"/>
            <a:gd name="adj2" fmla="val 336015"/>
            <a:gd name="adj3" fmla="val 8210155"/>
            <a:gd name="adj4" fmla="val 6449719"/>
            <a:gd name="adj5" fmla="val 6068"/>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7676ECE3-1CFA-474D-988D-634560A11460}">
      <dsp:nvSpPr>
        <dsp:cNvPr id="0" name=""/>
        <dsp:cNvSpPr/>
      </dsp:nvSpPr>
      <dsp:spPr>
        <a:xfrm>
          <a:off x="953562" y="1900156"/>
          <a:ext cx="1006078"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Brain Releases Dopamine</a:t>
          </a:r>
          <a:endParaRPr lang="en-US" sz="1800" kern="1200" dirty="0"/>
        </a:p>
      </dsp:txBody>
      <dsp:txXfrm>
        <a:off x="953562" y="1900156"/>
        <a:ext cx="1006078" cy="1006078"/>
      </dsp:txXfrm>
    </dsp:sp>
    <dsp:sp modelId="{CD1EACF3-2D2F-4FB0-8BAC-0E0F044E628C}">
      <dsp:nvSpPr>
        <dsp:cNvPr id="0" name=""/>
        <dsp:cNvSpPr/>
      </dsp:nvSpPr>
      <dsp:spPr>
        <a:xfrm>
          <a:off x="1162170" y="289"/>
          <a:ext cx="3771658" cy="3771658"/>
        </a:xfrm>
        <a:prstGeom prst="circularArrow">
          <a:avLst>
            <a:gd name="adj1" fmla="val 5202"/>
            <a:gd name="adj2" fmla="val 336015"/>
            <a:gd name="adj3" fmla="val 12297380"/>
            <a:gd name="adj4" fmla="val 10771160"/>
            <a:gd name="adj5" fmla="val 6068"/>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0DF5F622-5B45-45D9-8D9D-AF17E99B15DC}">
      <dsp:nvSpPr>
        <dsp:cNvPr id="0" name=""/>
        <dsp:cNvSpPr/>
      </dsp:nvSpPr>
      <dsp:spPr>
        <a:xfrm>
          <a:off x="1561422" y="29355"/>
          <a:ext cx="1006078"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Cycles Starts  Again</a:t>
          </a:r>
        </a:p>
      </dsp:txBody>
      <dsp:txXfrm>
        <a:off x="1561422" y="29355"/>
        <a:ext cx="1006078" cy="1006078"/>
      </dsp:txXfrm>
    </dsp:sp>
    <dsp:sp modelId="{78E2C34D-EFBB-4837-92B5-A262F0F2A1F4}">
      <dsp:nvSpPr>
        <dsp:cNvPr id="0" name=""/>
        <dsp:cNvSpPr/>
      </dsp:nvSpPr>
      <dsp:spPr>
        <a:xfrm>
          <a:off x="1162170" y="289"/>
          <a:ext cx="3771658" cy="3771658"/>
        </a:xfrm>
        <a:prstGeom prst="circularArrow">
          <a:avLst>
            <a:gd name="adj1" fmla="val 5202"/>
            <a:gd name="adj2" fmla="val 336015"/>
            <a:gd name="adj3" fmla="val 16865256"/>
            <a:gd name="adj4" fmla="val 15198729"/>
            <a:gd name="adj5" fmla="val 6068"/>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96BCB0-28BE-4C9E-95FE-4EE82AC9AC67}">
      <dsp:nvSpPr>
        <dsp:cNvPr id="0" name=""/>
        <dsp:cNvSpPr/>
      </dsp:nvSpPr>
      <dsp:spPr>
        <a:xfrm>
          <a:off x="2667001" y="533400"/>
          <a:ext cx="2895596" cy="3581398"/>
        </a:xfrm>
        <a:prstGeom prst="rect">
          <a:avLst/>
        </a:prstGeom>
        <a:blipFill dpi="0" rotWithShape="0">
          <a:blip xmlns:r="http://schemas.openxmlformats.org/officeDocument/2006/relationships" r:embed="rId1"/>
          <a:srcRect/>
          <a:stretch>
            <a:fillRect l="8000" t="8000" r="8000" b="8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 </a:t>
          </a:r>
          <a:endParaRPr lang="en-US" sz="2800" kern="1200" dirty="0"/>
        </a:p>
      </dsp:txBody>
      <dsp:txXfrm>
        <a:off x="2667001" y="533400"/>
        <a:ext cx="2895596" cy="3581398"/>
      </dsp:txXfrm>
    </dsp:sp>
    <dsp:sp modelId="{FD2C2FB2-84B5-419F-9BC4-8CFEA0DAD217}">
      <dsp:nvSpPr>
        <dsp:cNvPr id="0" name=""/>
        <dsp:cNvSpPr/>
      </dsp:nvSpPr>
      <dsp:spPr>
        <a:xfrm rot="19541862">
          <a:off x="5311759" y="1215890"/>
          <a:ext cx="813919" cy="27992"/>
        </a:xfrm>
        <a:custGeom>
          <a:avLst/>
          <a:gdLst/>
          <a:ahLst/>
          <a:cxnLst/>
          <a:rect l="0" t="0" r="0" b="0"/>
          <a:pathLst>
            <a:path>
              <a:moveTo>
                <a:pt x="0" y="13996"/>
              </a:moveTo>
              <a:lnTo>
                <a:pt x="813919" y="13996"/>
              </a:lnTo>
            </a:path>
          </a:pathLst>
        </a:custGeom>
        <a:noFill/>
        <a:ln w="11429"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9541862">
        <a:off x="5698370" y="1209538"/>
        <a:ext cx="40695" cy="40695"/>
      </dsp:txXfrm>
    </dsp:sp>
    <dsp:sp modelId="{3852215E-94A0-45D1-9A16-4BBA18E3782D}">
      <dsp:nvSpPr>
        <dsp:cNvPr id="0" name=""/>
        <dsp:cNvSpPr/>
      </dsp:nvSpPr>
      <dsp:spPr>
        <a:xfrm>
          <a:off x="5943602" y="6"/>
          <a:ext cx="1279816" cy="1279816"/>
        </a:xfrm>
        <a:prstGeom prst="ellipse">
          <a:avLst/>
        </a:prstGeom>
        <a:blipFill dpi="0" rotWithShape="0">
          <a:blip xmlns:r="http://schemas.openxmlformats.org/officeDocument/2006/relationships" r:embed="rId2"/>
          <a:srcRect/>
          <a:stretch>
            <a:fillRect l="-2000" t="-2000" r="-2000" b="-2000"/>
          </a:stretch>
        </a:blipFill>
        <a:ln>
          <a:solidFill>
            <a:schemeClr val="tx1"/>
          </a:solid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40005" rIns="40005" bIns="40005" numCol="1" spcCol="1270" anchor="ctr" anchorCtr="0">
          <a:noAutofit/>
        </a:bodyPr>
        <a:lstStyle/>
        <a:p>
          <a:pPr lvl="0" algn="ctr" defTabSz="2800350">
            <a:lnSpc>
              <a:spcPct val="90000"/>
            </a:lnSpc>
            <a:spcBef>
              <a:spcPct val="0"/>
            </a:spcBef>
            <a:spcAft>
              <a:spcPct val="35000"/>
            </a:spcAft>
          </a:pPr>
          <a:r>
            <a:rPr lang="en-US" sz="6300" kern="1200" dirty="0" smtClean="0"/>
            <a:t> </a:t>
          </a:r>
          <a:endParaRPr lang="en-US" sz="6300" kern="1200" dirty="0"/>
        </a:p>
      </dsp:txBody>
      <dsp:txXfrm>
        <a:off x="5943602" y="6"/>
        <a:ext cx="1279816" cy="1279816"/>
      </dsp:txXfrm>
    </dsp:sp>
    <dsp:sp modelId="{BE50B4BC-0867-456F-ACE0-0130DB3C209C}">
      <dsp:nvSpPr>
        <dsp:cNvPr id="0" name=""/>
        <dsp:cNvSpPr/>
      </dsp:nvSpPr>
      <dsp:spPr>
        <a:xfrm rot="21591936">
          <a:off x="5562594" y="2305259"/>
          <a:ext cx="1234794" cy="27992"/>
        </a:xfrm>
        <a:custGeom>
          <a:avLst/>
          <a:gdLst/>
          <a:ahLst/>
          <a:cxnLst/>
          <a:rect l="0" t="0" r="0" b="0"/>
          <a:pathLst>
            <a:path>
              <a:moveTo>
                <a:pt x="0" y="13996"/>
              </a:moveTo>
              <a:lnTo>
                <a:pt x="1234794" y="13996"/>
              </a:lnTo>
            </a:path>
          </a:pathLst>
        </a:custGeom>
        <a:noFill/>
        <a:ln w="11429"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21591936">
        <a:off x="6149121" y="2288385"/>
        <a:ext cx="61739" cy="61739"/>
      </dsp:txXfrm>
    </dsp:sp>
    <dsp:sp modelId="{F0D1D08B-E280-4414-8D86-BFEF2AF2B7BA}">
      <dsp:nvSpPr>
        <dsp:cNvPr id="0" name=""/>
        <dsp:cNvSpPr/>
      </dsp:nvSpPr>
      <dsp:spPr>
        <a:xfrm>
          <a:off x="6797385" y="1676398"/>
          <a:ext cx="1279816" cy="1279816"/>
        </a:xfrm>
        <a:prstGeom prst="ellipse">
          <a:avLst/>
        </a:prstGeom>
        <a:blipFill dpi="0" rotWithShape="0">
          <a:blip xmlns:r="http://schemas.openxmlformats.org/officeDocument/2006/relationships" r:embed="rId3"/>
          <a:srcRect/>
          <a:stretch>
            <a:fillRect l="-2000" t="-2000" r="-2000" b="-2000"/>
          </a:stretch>
        </a:blipFill>
        <a:ln>
          <a:solidFill>
            <a:schemeClr val="tx1"/>
          </a:solid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40005" rIns="40005" bIns="40005" numCol="1" spcCol="1270" anchor="ctr" anchorCtr="0">
          <a:noAutofit/>
        </a:bodyPr>
        <a:lstStyle/>
        <a:p>
          <a:pPr lvl="0" algn="ctr" defTabSz="2800350">
            <a:lnSpc>
              <a:spcPct val="90000"/>
            </a:lnSpc>
            <a:spcBef>
              <a:spcPct val="0"/>
            </a:spcBef>
            <a:spcAft>
              <a:spcPct val="35000"/>
            </a:spcAft>
          </a:pPr>
          <a:r>
            <a:rPr lang="en-US" sz="6300" kern="1200" dirty="0" smtClean="0"/>
            <a:t> </a:t>
          </a:r>
          <a:endParaRPr lang="en-US" sz="6300" kern="1200" dirty="0"/>
        </a:p>
      </dsp:txBody>
      <dsp:txXfrm>
        <a:off x="6797385" y="1676398"/>
        <a:ext cx="1279816" cy="1279816"/>
      </dsp:txXfrm>
    </dsp:sp>
    <dsp:sp modelId="{26191C58-D705-440A-83A5-B9A023B7A366}">
      <dsp:nvSpPr>
        <dsp:cNvPr id="0" name=""/>
        <dsp:cNvSpPr/>
      </dsp:nvSpPr>
      <dsp:spPr>
        <a:xfrm rot="1893420">
          <a:off x="5357148" y="3298965"/>
          <a:ext cx="735460" cy="27992"/>
        </a:xfrm>
        <a:custGeom>
          <a:avLst/>
          <a:gdLst/>
          <a:ahLst/>
          <a:cxnLst/>
          <a:rect l="0" t="0" r="0" b="0"/>
          <a:pathLst>
            <a:path>
              <a:moveTo>
                <a:pt x="0" y="13996"/>
              </a:moveTo>
              <a:lnTo>
                <a:pt x="735460" y="13996"/>
              </a:lnTo>
            </a:path>
          </a:pathLst>
        </a:custGeom>
        <a:noFill/>
        <a:ln w="11429"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893420">
        <a:off x="5706492" y="3294575"/>
        <a:ext cx="36773" cy="36773"/>
      </dsp:txXfrm>
    </dsp:sp>
    <dsp:sp modelId="{F7E14C03-5298-4638-976E-F184FCBEA1DB}">
      <dsp:nvSpPr>
        <dsp:cNvPr id="0" name=""/>
        <dsp:cNvSpPr/>
      </dsp:nvSpPr>
      <dsp:spPr>
        <a:xfrm>
          <a:off x="5943599" y="3200398"/>
          <a:ext cx="1279816" cy="1279816"/>
        </a:xfrm>
        <a:prstGeom prst="ellipse">
          <a:avLst/>
        </a:prstGeom>
        <a:blipFill dpi="0" rotWithShape="0">
          <a:blip xmlns:r="http://schemas.openxmlformats.org/officeDocument/2006/relationships" r:embed="rId4"/>
          <a:srcRect/>
          <a:stretch>
            <a:fillRect l="-2000" t="-3000" r="-2000" b="-3000"/>
          </a:stretch>
        </a:blipFill>
        <a:ln>
          <a:solidFill>
            <a:schemeClr val="tx1"/>
          </a:solid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40005" rIns="40005" bIns="40005" numCol="1" spcCol="1270" anchor="ctr" anchorCtr="0">
          <a:noAutofit/>
        </a:bodyPr>
        <a:lstStyle/>
        <a:p>
          <a:pPr lvl="0" algn="ctr" defTabSz="2800350">
            <a:lnSpc>
              <a:spcPct val="90000"/>
            </a:lnSpc>
            <a:spcBef>
              <a:spcPct val="0"/>
            </a:spcBef>
            <a:spcAft>
              <a:spcPct val="35000"/>
            </a:spcAft>
          </a:pPr>
          <a:r>
            <a:rPr lang="en-US" sz="6300" kern="1200" dirty="0" smtClean="0"/>
            <a:t> </a:t>
          </a:r>
          <a:endParaRPr lang="en-US" sz="6300" kern="1200" dirty="0"/>
        </a:p>
      </dsp:txBody>
      <dsp:txXfrm>
        <a:off x="5943599" y="3200398"/>
        <a:ext cx="1279816" cy="1279816"/>
      </dsp:txXfrm>
    </dsp:sp>
    <dsp:sp modelId="{90AF6237-60DE-4FF8-B408-11C2CD18D6AE}">
      <dsp:nvSpPr>
        <dsp:cNvPr id="0" name=""/>
        <dsp:cNvSpPr/>
      </dsp:nvSpPr>
      <dsp:spPr>
        <a:xfrm rot="8868258">
          <a:off x="2195853" y="3303917"/>
          <a:ext cx="681069" cy="27992"/>
        </a:xfrm>
        <a:custGeom>
          <a:avLst/>
          <a:gdLst/>
          <a:ahLst/>
          <a:cxnLst/>
          <a:rect l="0" t="0" r="0" b="0"/>
          <a:pathLst>
            <a:path>
              <a:moveTo>
                <a:pt x="0" y="13996"/>
              </a:moveTo>
              <a:lnTo>
                <a:pt x="681069" y="13996"/>
              </a:lnTo>
            </a:path>
          </a:pathLst>
        </a:custGeom>
        <a:noFill/>
        <a:ln w="11429"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8868258">
        <a:off x="2519361" y="3300886"/>
        <a:ext cx="34053" cy="34053"/>
      </dsp:txXfrm>
    </dsp:sp>
    <dsp:sp modelId="{C4172905-27E8-4707-A601-6D3337222AF6}">
      <dsp:nvSpPr>
        <dsp:cNvPr id="0" name=""/>
        <dsp:cNvSpPr/>
      </dsp:nvSpPr>
      <dsp:spPr>
        <a:xfrm>
          <a:off x="1066797" y="3200397"/>
          <a:ext cx="1279816" cy="1279816"/>
        </a:xfrm>
        <a:prstGeom prst="ellipse">
          <a:avLst/>
        </a:prstGeom>
        <a:blipFill dpi="0" rotWithShape="0">
          <a:blip xmlns:r="http://schemas.openxmlformats.org/officeDocument/2006/relationships" r:embed="rId5"/>
          <a:srcRect/>
          <a:stretch>
            <a:fillRect l="-2000" t="-2000" r="-2000" b="-2000"/>
          </a:stretch>
        </a:blipFill>
        <a:ln>
          <a:solidFill>
            <a:schemeClr val="tx1"/>
          </a:solid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40005" rIns="40005" bIns="40005" numCol="1" spcCol="1270" anchor="ctr" anchorCtr="0">
          <a:noAutofit/>
        </a:bodyPr>
        <a:lstStyle/>
        <a:p>
          <a:pPr lvl="0" algn="ctr" defTabSz="2800350">
            <a:lnSpc>
              <a:spcPct val="90000"/>
            </a:lnSpc>
            <a:spcBef>
              <a:spcPct val="0"/>
            </a:spcBef>
            <a:spcAft>
              <a:spcPct val="35000"/>
            </a:spcAft>
          </a:pPr>
          <a:r>
            <a:rPr lang="en-US" sz="6300" kern="1200" dirty="0" smtClean="0"/>
            <a:t> </a:t>
          </a:r>
          <a:endParaRPr lang="en-US" sz="6300" kern="1200" dirty="0"/>
        </a:p>
      </dsp:txBody>
      <dsp:txXfrm>
        <a:off x="1066797" y="3200397"/>
        <a:ext cx="1279816" cy="1279816"/>
      </dsp:txXfrm>
    </dsp:sp>
    <dsp:sp modelId="{7D6C804B-8DAD-4A52-8C5C-625F22AB81C6}">
      <dsp:nvSpPr>
        <dsp:cNvPr id="0" name=""/>
        <dsp:cNvSpPr/>
      </dsp:nvSpPr>
      <dsp:spPr>
        <a:xfrm rot="10808064">
          <a:off x="1432211" y="2305259"/>
          <a:ext cx="1234794" cy="27992"/>
        </a:xfrm>
        <a:custGeom>
          <a:avLst/>
          <a:gdLst/>
          <a:ahLst/>
          <a:cxnLst/>
          <a:rect l="0" t="0" r="0" b="0"/>
          <a:pathLst>
            <a:path>
              <a:moveTo>
                <a:pt x="0" y="13996"/>
              </a:moveTo>
              <a:lnTo>
                <a:pt x="1234794" y="13996"/>
              </a:lnTo>
            </a:path>
          </a:pathLst>
        </a:custGeom>
        <a:noFill/>
        <a:ln w="11429"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8064">
        <a:off x="2018738" y="2288385"/>
        <a:ext cx="61739" cy="61739"/>
      </dsp:txXfrm>
    </dsp:sp>
    <dsp:sp modelId="{E39E3E63-6B50-4DC4-8032-88AF02FDA686}">
      <dsp:nvSpPr>
        <dsp:cNvPr id="0" name=""/>
        <dsp:cNvSpPr/>
      </dsp:nvSpPr>
      <dsp:spPr>
        <a:xfrm>
          <a:off x="152398" y="1676398"/>
          <a:ext cx="1279816" cy="1279816"/>
        </a:xfrm>
        <a:prstGeom prst="ellipse">
          <a:avLst/>
        </a:prstGeom>
        <a:blipFill dpi="0" rotWithShape="0">
          <a:blip xmlns:r="http://schemas.openxmlformats.org/officeDocument/2006/relationships" r:embed="rId6"/>
          <a:srcRect/>
          <a:stretch>
            <a:fillRect l="-2000" t="-2000" r="-2000" b="-2000"/>
          </a:stretch>
        </a:blipFill>
        <a:ln>
          <a:solidFill>
            <a:schemeClr val="tx1"/>
          </a:solid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40005" rIns="40005" bIns="40005" numCol="1" spcCol="1270" anchor="ctr" anchorCtr="0">
          <a:noAutofit/>
        </a:bodyPr>
        <a:lstStyle/>
        <a:p>
          <a:pPr lvl="0" algn="ctr" defTabSz="2800350">
            <a:lnSpc>
              <a:spcPct val="90000"/>
            </a:lnSpc>
            <a:spcBef>
              <a:spcPct val="0"/>
            </a:spcBef>
            <a:spcAft>
              <a:spcPct val="35000"/>
            </a:spcAft>
          </a:pPr>
          <a:endParaRPr lang="en-US" sz="6300" kern="1200" dirty="0"/>
        </a:p>
      </dsp:txBody>
      <dsp:txXfrm>
        <a:off x="152398" y="1676398"/>
        <a:ext cx="1279816" cy="1279816"/>
      </dsp:txXfrm>
    </dsp:sp>
    <dsp:sp modelId="{846CC0DC-AC5B-420A-ACEF-EE9E044FF5D1}">
      <dsp:nvSpPr>
        <dsp:cNvPr id="0" name=""/>
        <dsp:cNvSpPr/>
      </dsp:nvSpPr>
      <dsp:spPr>
        <a:xfrm rot="12898111">
          <a:off x="2162420" y="1210673"/>
          <a:ext cx="760786" cy="27992"/>
        </a:xfrm>
        <a:custGeom>
          <a:avLst/>
          <a:gdLst/>
          <a:ahLst/>
          <a:cxnLst/>
          <a:rect l="0" t="0" r="0" b="0"/>
          <a:pathLst>
            <a:path>
              <a:moveTo>
                <a:pt x="0" y="13996"/>
              </a:moveTo>
              <a:lnTo>
                <a:pt x="760786" y="13996"/>
              </a:lnTo>
            </a:path>
          </a:pathLst>
        </a:custGeom>
        <a:noFill/>
        <a:ln w="11429"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2898111">
        <a:off x="2523793" y="1205649"/>
        <a:ext cx="38039" cy="38039"/>
      </dsp:txXfrm>
    </dsp:sp>
    <dsp:sp modelId="{34DEA9A6-4539-4D4E-A0CC-2415F5C20ED0}">
      <dsp:nvSpPr>
        <dsp:cNvPr id="0" name=""/>
        <dsp:cNvSpPr/>
      </dsp:nvSpPr>
      <dsp:spPr>
        <a:xfrm>
          <a:off x="1066802" y="0"/>
          <a:ext cx="1279816" cy="1279816"/>
        </a:xfrm>
        <a:prstGeom prst="ellipse">
          <a:avLst/>
        </a:prstGeom>
        <a:blipFill dpi="0" rotWithShape="0">
          <a:blip xmlns:r="http://schemas.openxmlformats.org/officeDocument/2006/relationships" r:embed="rId7"/>
          <a:srcRect/>
          <a:stretch>
            <a:fillRect/>
          </a:stretch>
        </a:blipFill>
        <a:ln>
          <a:solidFill>
            <a:schemeClr val="tx1"/>
          </a:solid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40005" rIns="40005" bIns="40005" numCol="1" spcCol="1270" anchor="ctr" anchorCtr="0">
          <a:noAutofit/>
        </a:bodyPr>
        <a:lstStyle/>
        <a:p>
          <a:pPr lvl="0" algn="ctr" defTabSz="2800350">
            <a:lnSpc>
              <a:spcPct val="90000"/>
            </a:lnSpc>
            <a:spcBef>
              <a:spcPct val="0"/>
            </a:spcBef>
            <a:spcAft>
              <a:spcPct val="35000"/>
            </a:spcAft>
          </a:pPr>
          <a:endParaRPr lang="en-US" sz="6300" kern="1200" dirty="0"/>
        </a:p>
      </dsp:txBody>
      <dsp:txXfrm>
        <a:off x="1066802" y="0"/>
        <a:ext cx="1279816" cy="1279816"/>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828" cy="466012"/>
          </a:xfrm>
          <a:prstGeom prst="rect">
            <a:avLst/>
          </a:prstGeom>
        </p:spPr>
        <p:txBody>
          <a:bodyPr vert="horz" lIns="93324" tIns="46662" rIns="93324" bIns="46662" rtlCol="0"/>
          <a:lstStyle>
            <a:lvl1pPr algn="l" eaLnBrk="0" hangingPunct="0">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977656" y="0"/>
            <a:ext cx="3043828" cy="466012"/>
          </a:xfrm>
          <a:prstGeom prst="rect">
            <a:avLst/>
          </a:prstGeom>
        </p:spPr>
        <p:txBody>
          <a:bodyPr vert="horz" lIns="93324" tIns="46662" rIns="93324" bIns="46662" rtlCol="0"/>
          <a:lstStyle>
            <a:lvl1pPr algn="r" eaLnBrk="0" hangingPunct="0">
              <a:defRPr sz="1200">
                <a:latin typeface="Arial" charset="0"/>
              </a:defRPr>
            </a:lvl1pPr>
          </a:lstStyle>
          <a:p>
            <a:pPr>
              <a:defRPr/>
            </a:pPr>
            <a:fld id="{FFEF3394-D722-41FD-900F-FD296A6D15A1}" type="datetimeFigureOut">
              <a:rPr lang="en-US"/>
              <a:pPr>
                <a:defRPr/>
              </a:pPr>
              <a:t>10/8/2012</a:t>
            </a:fld>
            <a:endParaRPr lang="en-US" dirty="0"/>
          </a:p>
        </p:txBody>
      </p:sp>
      <p:sp>
        <p:nvSpPr>
          <p:cNvPr id="4" name="Footer Placeholder 3"/>
          <p:cNvSpPr>
            <a:spLocks noGrp="1"/>
          </p:cNvSpPr>
          <p:nvPr>
            <p:ph type="ftr" sz="quarter" idx="2"/>
          </p:nvPr>
        </p:nvSpPr>
        <p:spPr>
          <a:xfrm>
            <a:off x="0" y="8841498"/>
            <a:ext cx="3043828" cy="466011"/>
          </a:xfrm>
          <a:prstGeom prst="rect">
            <a:avLst/>
          </a:prstGeom>
        </p:spPr>
        <p:txBody>
          <a:bodyPr vert="horz" lIns="93324" tIns="46662" rIns="93324" bIns="46662" rtlCol="0" anchor="b"/>
          <a:lstStyle>
            <a:lvl1pPr algn="l" eaLnBrk="0" hangingPunct="0">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977656" y="8841498"/>
            <a:ext cx="3043828" cy="466011"/>
          </a:xfrm>
          <a:prstGeom prst="rect">
            <a:avLst/>
          </a:prstGeom>
        </p:spPr>
        <p:txBody>
          <a:bodyPr vert="horz" lIns="93324" tIns="46662" rIns="93324" bIns="46662" rtlCol="0" anchor="b"/>
          <a:lstStyle>
            <a:lvl1pPr algn="r" eaLnBrk="0" hangingPunct="0">
              <a:defRPr sz="1200">
                <a:latin typeface="Arial" charset="0"/>
              </a:defRPr>
            </a:lvl1pPr>
          </a:lstStyle>
          <a:p>
            <a:pPr>
              <a:defRPr/>
            </a:pPr>
            <a:fld id="{683909FC-94D5-4FC6-9591-C9C444F7F961}"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828" cy="466012"/>
          </a:xfrm>
          <a:prstGeom prst="rect">
            <a:avLst/>
          </a:prstGeom>
        </p:spPr>
        <p:txBody>
          <a:bodyPr vert="horz" lIns="93324" tIns="46662" rIns="93324" bIns="46662" rtlCol="0"/>
          <a:lstStyle>
            <a:lvl1pPr algn="l" eaLnBrk="0" hangingPunct="0">
              <a:defRPr sz="1200">
                <a:latin typeface="Arial" charset="0"/>
              </a:defRPr>
            </a:lvl1pPr>
          </a:lstStyle>
          <a:p>
            <a:pPr>
              <a:defRPr/>
            </a:pPr>
            <a:endParaRPr lang="en-US" dirty="0"/>
          </a:p>
        </p:txBody>
      </p:sp>
      <p:sp>
        <p:nvSpPr>
          <p:cNvPr id="3" name="Date Placeholder 2"/>
          <p:cNvSpPr>
            <a:spLocks noGrp="1"/>
          </p:cNvSpPr>
          <p:nvPr>
            <p:ph type="dt" idx="1"/>
          </p:nvPr>
        </p:nvSpPr>
        <p:spPr>
          <a:xfrm>
            <a:off x="3977656" y="0"/>
            <a:ext cx="3043828" cy="466012"/>
          </a:xfrm>
          <a:prstGeom prst="rect">
            <a:avLst/>
          </a:prstGeom>
        </p:spPr>
        <p:txBody>
          <a:bodyPr vert="horz" lIns="93324" tIns="46662" rIns="93324" bIns="46662" rtlCol="0"/>
          <a:lstStyle>
            <a:lvl1pPr algn="r" eaLnBrk="0" hangingPunct="0">
              <a:defRPr sz="1200">
                <a:latin typeface="Arial" charset="0"/>
              </a:defRPr>
            </a:lvl1pPr>
          </a:lstStyle>
          <a:p>
            <a:pPr>
              <a:defRPr/>
            </a:pPr>
            <a:fld id="{2228C7B7-B03A-41AE-9CA4-06758AA2D886}" type="datetimeFigureOut">
              <a:rPr lang="en-US"/>
              <a:pPr>
                <a:defRPr/>
              </a:pPr>
              <a:t>10/8/2012</a:t>
            </a:fld>
            <a:endParaRPr lang="en-US" dirty="0"/>
          </a:p>
        </p:txBody>
      </p:sp>
      <p:sp>
        <p:nvSpPr>
          <p:cNvPr id="4" name="Slide Image Placeholder 3"/>
          <p:cNvSpPr>
            <a:spLocks noGrp="1" noRot="1" noChangeAspect="1"/>
          </p:cNvSpPr>
          <p:nvPr>
            <p:ph type="sldImg" idx="2"/>
          </p:nvPr>
        </p:nvSpPr>
        <p:spPr>
          <a:xfrm>
            <a:off x="1184275" y="698500"/>
            <a:ext cx="4656138" cy="3490913"/>
          </a:xfrm>
          <a:prstGeom prst="rect">
            <a:avLst/>
          </a:prstGeom>
          <a:noFill/>
          <a:ln w="12700">
            <a:solidFill>
              <a:prstClr val="black"/>
            </a:solidFill>
          </a:ln>
        </p:spPr>
        <p:txBody>
          <a:bodyPr vert="horz" lIns="93324" tIns="46662" rIns="93324" bIns="46662" rtlCol="0" anchor="ctr"/>
          <a:lstStyle/>
          <a:p>
            <a:pPr lvl="0"/>
            <a:endParaRPr lang="en-US" noProof="0" dirty="0" smtClean="0"/>
          </a:p>
        </p:txBody>
      </p:sp>
      <p:sp>
        <p:nvSpPr>
          <p:cNvPr id="5" name="Notes Placeholder 4"/>
          <p:cNvSpPr>
            <a:spLocks noGrp="1"/>
          </p:cNvSpPr>
          <p:nvPr>
            <p:ph type="body" sz="quarter" idx="3"/>
          </p:nvPr>
        </p:nvSpPr>
        <p:spPr>
          <a:xfrm>
            <a:off x="702796" y="4421545"/>
            <a:ext cx="5617510" cy="4189333"/>
          </a:xfrm>
          <a:prstGeom prst="rect">
            <a:avLst/>
          </a:prstGeom>
        </p:spPr>
        <p:txBody>
          <a:bodyPr vert="horz" lIns="93324" tIns="46662" rIns="93324" bIns="4666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1498"/>
            <a:ext cx="3043828" cy="466011"/>
          </a:xfrm>
          <a:prstGeom prst="rect">
            <a:avLst/>
          </a:prstGeom>
        </p:spPr>
        <p:txBody>
          <a:bodyPr vert="horz" lIns="93324" tIns="46662" rIns="93324" bIns="46662" rtlCol="0" anchor="b"/>
          <a:lstStyle>
            <a:lvl1pPr algn="l" eaLnBrk="0" hangingPunct="0">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977656" y="8841498"/>
            <a:ext cx="3043828" cy="466011"/>
          </a:xfrm>
          <a:prstGeom prst="rect">
            <a:avLst/>
          </a:prstGeom>
        </p:spPr>
        <p:txBody>
          <a:bodyPr vert="horz" lIns="93324" tIns="46662" rIns="93324" bIns="46662" rtlCol="0" anchor="b"/>
          <a:lstStyle>
            <a:lvl1pPr algn="r" eaLnBrk="0" hangingPunct="0">
              <a:defRPr sz="1200">
                <a:latin typeface="Arial" charset="0"/>
              </a:defRPr>
            </a:lvl1pPr>
          </a:lstStyle>
          <a:p>
            <a:pPr>
              <a:defRPr/>
            </a:pPr>
            <a:fld id="{634BBF1F-6C33-4040-BCEC-264A414663F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F4DDF2-2F7F-4E47-A89A-738F05988F5B}" type="slidenum">
              <a:rPr lang="en-US" smtClean="0">
                <a:latin typeface="Arial" pitchFamily="34" charset="0"/>
              </a:rPr>
              <a:pPr/>
              <a:t>1</a:t>
            </a:fld>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CME from Michael Fiore, lead author of the clinical practice guidelines.  Also, more is more, more sessions, more time, dose response</a:t>
            </a:r>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2451A7-C84C-416B-9A01-76F7FA4452AB}" type="slidenum">
              <a:rPr lang="en-US" smtClean="0">
                <a:latin typeface="Arial" pitchFamily="34" charset="0"/>
              </a:rPr>
              <a:pPr/>
              <a:t>27</a:t>
            </a:fld>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1FC943AE-A44C-4119-BA07-66D0E30ADFB2}" type="slidenum">
              <a:rPr lang="en-US" smtClean="0"/>
              <a:pPr>
                <a:defRPr/>
              </a:pPr>
              <a:t>28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4D47B1-AB01-44D0-A455-3C5C22F89EF5}" type="slidenum">
              <a:rPr lang="en-US" smtClean="0">
                <a:latin typeface="Arial" pitchFamily="34" charset="0"/>
              </a:rPr>
              <a:pPr/>
              <a:t>33</a:t>
            </a:fld>
            <a:endParaRPr lang="en-US"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is to let you know that some have abbreviated the 5 As, but it is not an official recommendation of the PHS or the QuitTeam</a:t>
            </a:r>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68AE89-E692-416F-AF0E-78DB90941473}" type="slidenum">
              <a:rPr lang="en-US" smtClean="0">
                <a:latin typeface="Arial" pitchFamily="34" charset="0"/>
              </a:rPr>
              <a:pPr/>
              <a:t>34</a:t>
            </a:fld>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34BBF1F-6C33-4040-BCEC-264A414663F6}" type="slidenum">
              <a:rPr lang="en-US" smtClean="0"/>
              <a:pPr>
                <a:defRPr/>
              </a:pPr>
              <a:t>37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ADDED</a:t>
            </a:r>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4B7E38-D450-42A9-A524-5C3094C3E47E}" type="slidenum">
              <a:rPr lang="en-US" smtClean="0">
                <a:latin typeface="Arial" pitchFamily="34" charset="0"/>
              </a:rPr>
              <a:pPr/>
              <a:t>39</a:t>
            </a:fld>
            <a:endParaRPr 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ADDED</a:t>
            </a:r>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DBF9AA-621E-42B1-A570-C2345B50A795}" type="slidenum">
              <a:rPr lang="en-US" smtClean="0">
                <a:latin typeface="Arial" pitchFamily="34" charset="0"/>
              </a:rPr>
              <a:pPr/>
              <a:t>40</a:t>
            </a:fld>
            <a:endParaRPr lang="en-US"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ADDED</a:t>
            </a:r>
          </a:p>
          <a:p>
            <a:pPr>
              <a:spcBef>
                <a:spcPct val="0"/>
              </a:spcBef>
            </a:pPr>
            <a:r>
              <a:rPr lang="en-US" dirty="0" smtClean="0"/>
              <a:t>Talk About Group Educational Sessions</a:t>
            </a:r>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FE69BB-7F79-41CB-9D6B-6C07E052F704}" type="slidenum">
              <a:rPr lang="en-US" smtClean="0">
                <a:latin typeface="Arial" pitchFamily="34" charset="0"/>
              </a:rPr>
              <a:pPr/>
              <a:t>41</a:t>
            </a:fld>
            <a:endParaRPr lang="en-US"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ADDED</a:t>
            </a:r>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BA7963-F1EE-4763-B88D-2A01A32A1131}" type="slidenum">
              <a:rPr lang="en-US" smtClean="0">
                <a:latin typeface="Arial" pitchFamily="34" charset="0"/>
              </a:rPr>
              <a:pPr/>
              <a:t>42</a:t>
            </a:fld>
            <a:endParaRPr lang="en-US"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latin typeface="Arial" pitchFamily="34" charset="0"/>
              <a:cs typeface="Arial" pitchFamily="34" charset="0"/>
            </a:endParaRPr>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64CF75-96CC-4413-8756-3A244CE77544}" type="slidenum">
              <a:rPr lang="en-US" smtClean="0">
                <a:latin typeface="Arial" pitchFamily="34" charset="0"/>
                <a:cs typeface="Arial" pitchFamily="34" charset="0"/>
              </a:rPr>
              <a:pPr/>
              <a:t>44</a:t>
            </a:fld>
            <a:endParaRPr lang="en-US" dirty="0"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34BBF1F-6C33-4040-BCEC-264A414663F6}" type="slidenum">
              <a:rPr lang="en-US" smtClean="0"/>
              <a:pPr>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E73FE9-BFEB-4B17-8274-A476C27607C0}" type="slidenum">
              <a:rPr lang="en-US" smtClean="0">
                <a:latin typeface="Arial" pitchFamily="34" charset="0"/>
              </a:rPr>
              <a:pPr/>
              <a:t>46</a:t>
            </a:fld>
            <a:endParaRPr lang="en-US"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marL="0" lvl="1"/>
            <a:r>
              <a:rPr lang="en-US" dirty="0" smtClean="0"/>
              <a:t>E-Cigarettes</a:t>
            </a:r>
          </a:p>
          <a:p>
            <a:endParaRPr lang="en-US"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88D715-E733-4DD9-A845-08229D5C84C3}" type="slidenum">
              <a:rPr lang="en-US" smtClean="0">
                <a:latin typeface="Arial" pitchFamily="34" charset="0"/>
              </a:rPr>
              <a:pPr/>
              <a:t>49</a:t>
            </a:fld>
            <a:endParaRPr lang="en-US" dirty="0"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defTabSz="914259"/>
            <a:r>
              <a:rPr lang="en-US" dirty="0" smtClean="0"/>
              <a:t>According to the 2011 Physician Fact Sheet, 75% of physicians see between 50-150+ patients per week (10-30 per day).  According to the national average, 20.8% of these patients are likely to use tobacco.  A higher percent is likely in pulmonary, oncology, pain management, and drug rehabilitation specialties.</a:t>
            </a:r>
          </a:p>
          <a:p>
            <a:pPr defTabSz="914259"/>
            <a:endParaRPr lang="en-US" dirty="0" smtClean="0"/>
          </a:p>
        </p:txBody>
      </p:sp>
      <p:sp>
        <p:nvSpPr>
          <p:cNvPr id="4" name="Slide Number Placeholder 3"/>
          <p:cNvSpPr>
            <a:spLocks noGrp="1"/>
          </p:cNvSpPr>
          <p:nvPr>
            <p:ph type="sldNum" sz="quarter" idx="5"/>
          </p:nvPr>
        </p:nvSpPr>
        <p:spPr/>
        <p:txBody>
          <a:bodyPr/>
          <a:lstStyle/>
          <a:p>
            <a:pPr>
              <a:defRPr/>
            </a:pPr>
            <a:fld id="{D45AC410-9DA1-4262-A71E-FA425EC90858}" type="slidenum">
              <a:rPr lang="en-US" smtClean="0"/>
              <a:pPr>
                <a:defRPr/>
              </a:pPr>
              <a:t>51</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defTabSz="914259"/>
            <a:r>
              <a:rPr lang="en-US" dirty="0" smtClean="0"/>
              <a:t>According to the 2011 Physician Fact Sheet, 75% of physicians see between 50-150+ patients per week (10-30 per day).  According to the national average, 20.8% of these patients are likely to use tobacco.  A higher percent is likely in pulmonary, oncology, pain management, and drug rehabilitation specialties.</a:t>
            </a:r>
          </a:p>
          <a:p>
            <a:pPr defTabSz="914259"/>
            <a:endParaRPr lang="en-US" dirty="0" smtClean="0"/>
          </a:p>
        </p:txBody>
      </p:sp>
      <p:sp>
        <p:nvSpPr>
          <p:cNvPr id="4" name="Slide Number Placeholder 3"/>
          <p:cNvSpPr>
            <a:spLocks noGrp="1"/>
          </p:cNvSpPr>
          <p:nvPr>
            <p:ph type="sldNum" sz="quarter" idx="5"/>
          </p:nvPr>
        </p:nvSpPr>
        <p:spPr/>
        <p:txBody>
          <a:bodyPr/>
          <a:lstStyle/>
          <a:p>
            <a:pPr>
              <a:defRPr/>
            </a:pPr>
            <a:fld id="{7034E850-5196-4712-BBA5-1DEE223BFFA2}" type="slidenum">
              <a:rPr lang="en-US" smtClean="0"/>
              <a:pPr>
                <a:defRPr/>
              </a:pPr>
              <a:t>52</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Local medical billers indicate that because Medicare reimburses for tobacco cessation counseling, private insurance companies are likely to reimburse for it also.  You can always call the insurer to inquire if tobacco cessation counseling will be reimbursed.  If you’d rather not make the time to call to find out the exact reimbursement rate, billers suggest coding and billing for tobacco cessation at a rate 160-180% of the Medicare rates given previously in this presentation. </a:t>
            </a:r>
          </a:p>
        </p:txBody>
      </p:sp>
      <p:sp>
        <p:nvSpPr>
          <p:cNvPr id="4" name="Slide Number Placeholder 3"/>
          <p:cNvSpPr>
            <a:spLocks noGrp="1"/>
          </p:cNvSpPr>
          <p:nvPr>
            <p:ph type="sldNum" sz="quarter" idx="5"/>
          </p:nvPr>
        </p:nvSpPr>
        <p:spPr/>
        <p:txBody>
          <a:bodyPr/>
          <a:lstStyle/>
          <a:p>
            <a:pPr>
              <a:defRPr/>
            </a:pPr>
            <a:fld id="{875CC44B-492C-455C-8FE4-2C756FE208C8}" type="slidenum">
              <a:rPr lang="en-US" smtClean="0"/>
              <a:pPr>
                <a:defRPr/>
              </a:pPr>
              <a:t>53</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C95A6DE-4A47-433F-A0B4-1878E00D19C8}" type="slidenum">
              <a:rPr lang="en-US" smtClean="0">
                <a:latin typeface="Arial" pitchFamily="34" charset="0"/>
              </a:rPr>
              <a:pPr/>
              <a:t>54</a:t>
            </a:fld>
            <a:endParaRPr lang="en-US" dirty="0" smtClean="0">
              <a:latin typeface="Arial" pitchFamily="34" charset="0"/>
            </a:endParaRPr>
          </a:p>
        </p:txBody>
      </p:sp>
      <p:sp>
        <p:nvSpPr>
          <p:cNvPr id="103427" name="Rectangle 7"/>
          <p:cNvSpPr txBox="1">
            <a:spLocks noGrp="1" noChangeArrowheads="1"/>
          </p:cNvSpPr>
          <p:nvPr/>
        </p:nvSpPr>
        <p:spPr bwMode="auto">
          <a:xfrm>
            <a:off x="3977656" y="8841498"/>
            <a:ext cx="3043828" cy="466011"/>
          </a:xfrm>
          <a:prstGeom prst="rect">
            <a:avLst/>
          </a:prstGeom>
          <a:noFill/>
          <a:ln w="9525">
            <a:noFill/>
            <a:miter lim="800000"/>
            <a:headEnd/>
            <a:tailEnd/>
          </a:ln>
        </p:spPr>
        <p:txBody>
          <a:bodyPr lIns="93324" tIns="46662" rIns="93324" bIns="46662" anchor="b"/>
          <a:lstStyle/>
          <a:p>
            <a:pPr algn="r" eaLnBrk="0" hangingPunct="0"/>
            <a:fld id="{4DF45EE5-ECCD-4E81-8F46-E7189CB55540}" type="slidenum">
              <a:rPr lang="en-US" sz="1200"/>
              <a:pPr algn="r" eaLnBrk="0" hangingPunct="0"/>
              <a:t>54</a:t>
            </a:fld>
            <a:endParaRPr lang="en-US" sz="1200" dirty="0"/>
          </a:p>
        </p:txBody>
      </p:sp>
      <p:sp>
        <p:nvSpPr>
          <p:cNvPr id="1034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endParaRPr lang="en-US" dirty="0" smtClean="0"/>
          </a:p>
          <a:p>
            <a:endParaRPr lang="en-US" dirty="0" smtClean="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7416A9-B22F-4B05-946A-AFC90C1B22FA}" type="slidenum">
              <a:rPr lang="en-US" smtClean="0">
                <a:latin typeface="Arial" pitchFamily="34" charset="0"/>
              </a:rPr>
              <a:pPr/>
              <a:t>56</a:t>
            </a:fld>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34BBF1F-6C33-4040-BCEC-264A414663F6}" type="slidenum">
              <a:rPr lang="en-US" smtClean="0"/>
              <a:pPr>
                <a:defRPr/>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34BBF1F-6C33-4040-BCEC-264A414663F6}" type="slidenum">
              <a:rPr lang="en-US" smtClean="0"/>
              <a:pPr>
                <a:defRPr/>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en-US" dirty="0" smtClean="0"/>
          </a:p>
        </p:txBody>
      </p:sp>
      <p:sp>
        <p:nvSpPr>
          <p:cNvPr id="25604" name="Slide Number Placeholder 3"/>
          <p:cNvSpPr>
            <a:spLocks noGrp="1"/>
          </p:cNvSpPr>
          <p:nvPr>
            <p:ph type="sldNum" sz="quarter" idx="5"/>
          </p:nvPr>
        </p:nvSpPr>
        <p:spPr>
          <a:noFill/>
        </p:spPr>
        <p:txBody>
          <a:bodyPr/>
          <a:lstStyle/>
          <a:p>
            <a:pPr defTabSz="930298"/>
            <a:fld id="{B7109DAC-51D6-4D79-B666-495F9AA68BE2}" type="slidenum">
              <a:rPr lang="en-US" smtClean="0"/>
              <a:pPr defTabSz="930298"/>
              <a:t>11</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BB3FD0-301A-4B98-9009-CFB3BD5E1B8A}" type="slidenum">
              <a:rPr lang="en-US" smtClean="0">
                <a:latin typeface="Arial" pitchFamily="34" charset="0"/>
              </a:rPr>
              <a:pPr/>
              <a:t>13</a:t>
            </a:fld>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861592-6883-4BAC-BB47-2671884B7E9D}" type="slidenum">
              <a:rPr lang="en-US" smtClean="0">
                <a:latin typeface="Arial" pitchFamily="34" charset="0"/>
              </a:rPr>
              <a:pPr/>
              <a:t>15</a:t>
            </a:fld>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Nicotine does not cause lung cancer, nicotine causes addiction</a:t>
            </a:r>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21647A-28E3-40E9-8518-D6772017BE8B}" type="slidenum">
              <a:rPr lang="en-US" smtClean="0">
                <a:latin typeface="Arial" pitchFamily="34" charset="0"/>
              </a:rPr>
              <a:pPr/>
              <a:t>17</a:t>
            </a:fld>
            <a:endParaRPr 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36BA404-648A-4668-9DA9-944ACED396FD}" type="slidenum">
              <a:rPr lang="en-US" smtClean="0"/>
              <a:pPr>
                <a:defRPr/>
              </a:pPr>
              <a:t>19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8" name="Title 7"/>
          <p:cNvSpPr>
            <a:spLocks noGrp="1"/>
          </p:cNvSpPr>
          <p:nvPr>
            <p:ph type="ctrTitle"/>
          </p:nvPr>
        </p:nvSpPr>
        <p:spPr>
          <a:xfrm>
            <a:off x="685800" y="381000"/>
            <a:ext cx="7772400" cy="1752600"/>
          </a:xfrm>
        </p:spPr>
        <p:txBody>
          <a:bodyPr>
            <a:normAutofit/>
          </a:bodyPr>
          <a:lstStyle>
            <a:lvl1pPr>
              <a:defRPr sz="4000">
                <a:solidFill>
                  <a:schemeClr val="accent1"/>
                </a:solidFill>
              </a:defRPr>
            </a:lvl1pPr>
          </a:lstStyle>
          <a:p>
            <a:r>
              <a:rPr lang="en-US" dirty="0" smtClean="0"/>
              <a:t>Click to edit Master title style</a:t>
            </a:r>
            <a:endParaRPr lang="en-US" dirty="0"/>
          </a:p>
        </p:txBody>
      </p:sp>
      <p:sp>
        <p:nvSpPr>
          <p:cNvPr id="15" name="Date Placeholder 27"/>
          <p:cNvSpPr>
            <a:spLocks noGrp="1"/>
          </p:cNvSpPr>
          <p:nvPr>
            <p:ph type="dt" sz="half" idx="10"/>
          </p:nvPr>
        </p:nvSpPr>
        <p:spPr/>
        <p:txBody>
          <a:bodyPr/>
          <a:lstStyle>
            <a:lvl1pPr>
              <a:defRPr/>
            </a:lvl1pPr>
          </a:lstStyle>
          <a:p>
            <a:pPr>
              <a:defRPr/>
            </a:pPr>
            <a:r>
              <a:rPr lang="en-US" dirty="0" smtClean="0"/>
              <a:t>Updated September 2013</a:t>
            </a:r>
            <a:endParaRPr lang="en-US" dirty="0"/>
          </a:p>
        </p:txBody>
      </p:sp>
      <p:sp>
        <p:nvSpPr>
          <p:cNvPr id="16" name="Footer Placeholder 16"/>
          <p:cNvSpPr>
            <a:spLocks noGrp="1"/>
          </p:cNvSpPr>
          <p:nvPr>
            <p:ph type="ftr" sz="quarter" idx="11"/>
          </p:nvPr>
        </p:nvSpPr>
        <p:spPr/>
        <p:txBody>
          <a:bodyPr/>
          <a:lstStyle>
            <a:lvl1pPr>
              <a:defRPr/>
            </a:lvl1pPr>
          </a:lstStyle>
          <a:p>
            <a:pPr>
              <a:defRPr/>
            </a:pPr>
            <a:r>
              <a:rPr lang="en-US" dirty="0" smtClean="0"/>
              <a:t>GWTG: Pause. Prevent.  Protect </a:t>
            </a:r>
            <a:endParaRPr lang="en-US" dirty="0"/>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72C7CF81-67D9-473A-8A71-654FD6E3E927}"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0E36FA03-57A5-4F0A-9437-C227515BBEC2}" type="slidenum">
              <a:rPr lang="en-US"/>
              <a:pPr>
                <a:defRPr/>
              </a:pPr>
              <a:t>‹#›</a:t>
            </a:fld>
            <a:endParaRPr lang="en-US" dirty="0"/>
          </a:p>
        </p:txBody>
      </p:sp>
      <p:sp>
        <p:nvSpPr>
          <p:cNvPr id="17" name="Date Placeholder 4"/>
          <p:cNvSpPr>
            <a:spLocks noGrp="1"/>
          </p:cNvSpPr>
          <p:nvPr>
            <p:ph type="dt" sz="half" idx="11"/>
          </p:nvPr>
        </p:nvSpPr>
        <p:spPr/>
        <p:txBody>
          <a:bodyPr/>
          <a:lstStyle>
            <a:lvl1pPr>
              <a:defRPr/>
            </a:lvl1pPr>
          </a:lstStyle>
          <a:p>
            <a:pPr>
              <a:defRPr/>
            </a:pPr>
            <a:r>
              <a:rPr lang="en-US" dirty="0" smtClean="0"/>
              <a:t>Updated September 2013</a:t>
            </a:r>
            <a:endParaRPr lang="en-US" dirty="0"/>
          </a:p>
        </p:txBody>
      </p:sp>
      <p:sp>
        <p:nvSpPr>
          <p:cNvPr id="18" name="Footer Placeholder 5"/>
          <p:cNvSpPr>
            <a:spLocks noGrp="1"/>
          </p:cNvSpPr>
          <p:nvPr>
            <p:ph type="ftr" sz="quarter" idx="12"/>
          </p:nvPr>
        </p:nvSpPr>
        <p:spPr>
          <a:xfrm>
            <a:off x="301625" y="6410325"/>
            <a:ext cx="4422775" cy="366713"/>
          </a:xfrm>
        </p:spPr>
        <p:txBody>
          <a:bodyPr/>
          <a:lstStyle>
            <a:lvl1pPr>
              <a:defRPr/>
            </a:lvl1pPr>
          </a:lstStyle>
          <a:p>
            <a:pPr>
              <a:defRPr/>
            </a:pPr>
            <a:r>
              <a:rPr lang="en-US" dirty="0" smtClean="0"/>
              <a:t>GWTG: Pause. Prevent.  Protect </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7364533F-603E-415E-BBF7-467C99ECA573}" type="slidenum">
              <a:rPr lang="en-US"/>
              <a:pPr>
                <a:defRPr/>
              </a:pPr>
              <a:t>‹#›</a:t>
            </a:fld>
            <a:endParaRPr lang="en-US" dirty="0"/>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r>
              <a:rPr lang="en-US" dirty="0" smtClean="0"/>
              <a:t>Updated September 2013</a:t>
            </a:r>
            <a:endParaRPr lang="en-US" dirty="0"/>
          </a:p>
        </p:txBody>
      </p:sp>
      <p:sp>
        <p:nvSpPr>
          <p:cNvPr id="18" name="Footer Placeholder 5"/>
          <p:cNvSpPr>
            <a:spLocks noGrp="1"/>
          </p:cNvSpPr>
          <p:nvPr>
            <p:ph type="ftr" sz="quarter" idx="12"/>
          </p:nvPr>
        </p:nvSpPr>
        <p:spPr>
          <a:xfrm>
            <a:off x="301625" y="6410325"/>
            <a:ext cx="4727575" cy="366713"/>
          </a:xfrm>
        </p:spPr>
        <p:txBody>
          <a:bodyPr/>
          <a:lstStyle>
            <a:lvl1pPr>
              <a:defRPr/>
            </a:lvl1pPr>
          </a:lstStyle>
          <a:p>
            <a:pPr>
              <a:defRPr/>
            </a:pPr>
            <a:r>
              <a:rPr lang="en-US" dirty="0" smtClean="0"/>
              <a:t>GWTG: Pause. Prevent.  Protect </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Updated September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GWTG: Pause. Prevent.  Protect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9A4CA99-FED8-4490-9F0B-CBCA16825AF4}"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92812E89-3A93-40B0-8262-4DFD6A1A1282}" type="slidenum">
              <a:rPr lang="en-US"/>
              <a:pPr>
                <a:defRPr/>
              </a:pPr>
              <a:t>‹#›</a:t>
            </a:fld>
            <a:endParaRPr lang="en-US" dirty="0"/>
          </a:p>
        </p:txBody>
      </p:sp>
      <p:sp>
        <p:nvSpPr>
          <p:cNvPr id="14" name="Date Placeholder 3"/>
          <p:cNvSpPr>
            <a:spLocks noGrp="1"/>
          </p:cNvSpPr>
          <p:nvPr>
            <p:ph type="dt" sz="half" idx="11"/>
          </p:nvPr>
        </p:nvSpPr>
        <p:spPr/>
        <p:txBody>
          <a:bodyPr/>
          <a:lstStyle>
            <a:lvl1pPr>
              <a:defRPr/>
            </a:lvl1pPr>
          </a:lstStyle>
          <a:p>
            <a:pPr>
              <a:defRPr/>
            </a:pPr>
            <a:r>
              <a:rPr lang="en-US" dirty="0" smtClean="0"/>
              <a:t>Updated September 2013</a:t>
            </a:r>
            <a:endParaRPr lang="en-US" dirty="0"/>
          </a:p>
        </p:txBody>
      </p:sp>
      <p:sp>
        <p:nvSpPr>
          <p:cNvPr id="15" name="Footer Placeholder 4"/>
          <p:cNvSpPr>
            <a:spLocks noGrp="1"/>
          </p:cNvSpPr>
          <p:nvPr>
            <p:ph type="ftr" sz="quarter" idx="12"/>
          </p:nvPr>
        </p:nvSpPr>
        <p:spPr/>
        <p:txBody>
          <a:bodyPr/>
          <a:lstStyle>
            <a:lvl1pPr>
              <a:defRPr/>
            </a:lvl1pPr>
          </a:lstStyle>
          <a:p>
            <a:pPr>
              <a:defRPr/>
            </a:pPr>
            <a:r>
              <a:rPr lang="en-US" dirty="0" smtClean="0"/>
              <a:t>GWTG: Pause. Prevent.  Protect </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ub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9" name="Rectangle 8"/>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Oval 11"/>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3" name="Oval 12"/>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304800" y="381000"/>
            <a:ext cx="8458200" cy="1752600"/>
          </a:xfrm>
        </p:spPr>
        <p:txBody>
          <a:bodyPr>
            <a:normAutofit/>
          </a:bodyPr>
          <a:lstStyle>
            <a:lvl1pPr>
              <a:defRPr sz="4000">
                <a:solidFill>
                  <a:schemeClr val="accent1"/>
                </a:solidFill>
              </a:defRPr>
            </a:lvl1pPr>
          </a:lstStyle>
          <a:p>
            <a:r>
              <a:rPr lang="en-US" dirty="0" smtClean="0"/>
              <a:t>Click to edit Master title style</a:t>
            </a:r>
            <a:endParaRPr lang="en-US" dirty="0"/>
          </a:p>
        </p:txBody>
      </p:sp>
      <p:sp>
        <p:nvSpPr>
          <p:cNvPr id="20" name="Text Placeholder 12"/>
          <p:cNvSpPr>
            <a:spLocks noGrp="1"/>
          </p:cNvSpPr>
          <p:nvPr>
            <p:ph idx="13"/>
          </p:nvPr>
        </p:nvSpPr>
        <p:spPr>
          <a:xfrm>
            <a:off x="301752" y="2743200"/>
            <a:ext cx="8534400" cy="3429000"/>
          </a:xfrm>
          <a:prstGeom prst="rect">
            <a:avLst/>
          </a:prstGeom>
        </p:spPr>
        <p:txBody>
          <a:bodyPr>
            <a:normAutofit/>
          </a:bodyPr>
          <a:lstStyle>
            <a:lvl1pPr marL="284163" indent="-284163">
              <a:spcBef>
                <a:spcPts val="648"/>
              </a:spcBef>
              <a:buClr>
                <a:schemeClr val="accent1"/>
              </a:buClr>
              <a:buSzPct val="75000"/>
              <a:buFont typeface="Wingdings 2" pitchFamily="18" charset="2"/>
              <a:buChar char=""/>
              <a:defRPr sz="2700"/>
            </a:lvl1pPr>
            <a:lvl2pPr marL="576263" indent="-292100">
              <a:spcBef>
                <a:spcPts val="648"/>
              </a:spcBef>
              <a:buClr>
                <a:schemeClr val="accent2"/>
              </a:buClr>
              <a:buSzPct val="60000"/>
              <a:buFont typeface="Wingdings" pitchFamily="2" charset="2"/>
              <a:buChar char=""/>
              <a:defRPr sz="2200">
                <a:solidFill>
                  <a:schemeClr val="tx2"/>
                </a:solidFill>
              </a:defRPr>
            </a:lvl2pPr>
            <a:lvl3pPr marL="804863" indent="-174625">
              <a:spcBef>
                <a:spcPts val="648"/>
              </a:spcBef>
              <a:buClr>
                <a:schemeClr val="accent3"/>
              </a:buClr>
              <a:buSzPct val="75000"/>
              <a:buFont typeface="Wingdings 2" pitchFamily="18" charset="2"/>
              <a:buChar char=""/>
              <a:defRPr sz="2000"/>
            </a:lvl3pPr>
            <a:lvl4pPr marL="1087438" indent="-228600">
              <a:spcBef>
                <a:spcPts val="648"/>
              </a:spcBef>
              <a:buClr>
                <a:schemeClr val="accent4"/>
              </a:buClr>
              <a:buSzPct val="75000"/>
              <a:buFont typeface="Wingdings" pitchFamily="2" charset="2"/>
              <a:buChar char=""/>
              <a:defRPr sz="2000"/>
            </a:lvl4pPr>
            <a:lvl5pPr marL="1371600" indent="-228600">
              <a:spcBef>
                <a:spcPts val="648"/>
              </a:spcBef>
              <a:buClr>
                <a:schemeClr val="accent5"/>
              </a:buClr>
              <a:buFont typeface="Arial" pitchFamily="34" charset="0"/>
              <a:buChar char="•"/>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4" name="Date Placeholder 27"/>
          <p:cNvSpPr>
            <a:spLocks noGrp="1"/>
          </p:cNvSpPr>
          <p:nvPr>
            <p:ph type="dt" sz="half" idx="14"/>
          </p:nvPr>
        </p:nvSpPr>
        <p:spPr/>
        <p:txBody>
          <a:bodyPr/>
          <a:lstStyle>
            <a:lvl1pPr>
              <a:defRPr/>
            </a:lvl1pPr>
          </a:lstStyle>
          <a:p>
            <a:pPr>
              <a:defRPr/>
            </a:pPr>
            <a:r>
              <a:rPr lang="en-US" dirty="0" smtClean="0"/>
              <a:t>Updated September 2013</a:t>
            </a:r>
            <a:endParaRPr lang="en-US" dirty="0"/>
          </a:p>
        </p:txBody>
      </p:sp>
      <p:sp>
        <p:nvSpPr>
          <p:cNvPr id="15" name="Footer Placeholder 16"/>
          <p:cNvSpPr>
            <a:spLocks noGrp="1"/>
          </p:cNvSpPr>
          <p:nvPr>
            <p:ph type="ftr" sz="quarter" idx="15"/>
          </p:nvPr>
        </p:nvSpPr>
        <p:spPr/>
        <p:txBody>
          <a:bodyPr/>
          <a:lstStyle>
            <a:lvl1pPr>
              <a:defRPr/>
            </a:lvl1pPr>
          </a:lstStyle>
          <a:p>
            <a:pPr>
              <a:defRPr/>
            </a:pPr>
            <a:r>
              <a:rPr lang="en-US" dirty="0" smtClean="0"/>
              <a:t>GWTG: Pause. Prevent.  Protect </a:t>
            </a:r>
            <a:endParaRPr lang="en-US" dirty="0"/>
          </a:p>
        </p:txBody>
      </p:sp>
      <p:sp>
        <p:nvSpPr>
          <p:cNvPr id="16" name="Slide Number Placeholder 28"/>
          <p:cNvSpPr>
            <a:spLocks noGrp="1"/>
          </p:cNvSpPr>
          <p:nvPr>
            <p:ph type="sldNum" sz="quarter" idx="16"/>
          </p:nvPr>
        </p:nvSpPr>
        <p:spPr>
          <a:xfrm>
            <a:off x="4343400" y="2198688"/>
            <a:ext cx="457200" cy="441325"/>
          </a:xfrm>
        </p:spPr>
        <p:txBody>
          <a:bodyPr/>
          <a:lstStyle>
            <a:lvl1pPr>
              <a:defRPr>
                <a:solidFill>
                  <a:schemeClr val="accent3">
                    <a:shade val="75000"/>
                  </a:schemeClr>
                </a:solidFill>
              </a:defRPr>
            </a:lvl1pPr>
          </a:lstStyle>
          <a:p>
            <a:pPr>
              <a:defRPr/>
            </a:pPr>
            <a:fld id="{C3BA9175-D619-40A3-8816-4D4FA4A99E47}"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utlin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158750" y="152400"/>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6" name="Rectangle 5"/>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9" name="Rectangle 8"/>
          <p:cNvSpPr>
            <a:spLocks noChangeArrowheads="1"/>
          </p:cNvSpPr>
          <p:nvPr/>
        </p:nvSpPr>
        <p:spPr bwMode="auto">
          <a:xfrm>
            <a:off x="1587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a:off x="152400" y="25146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Oval 11"/>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3" name="Oval 12"/>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304800" y="381000"/>
            <a:ext cx="8458200" cy="1752600"/>
          </a:xfrm>
        </p:spPr>
        <p:txBody>
          <a:bodyPr>
            <a:normAutofit/>
          </a:bodyPr>
          <a:lstStyle>
            <a:lvl1pPr>
              <a:defRPr sz="4000">
                <a:solidFill>
                  <a:schemeClr val="bg1"/>
                </a:solidFill>
              </a:defRPr>
            </a:lvl1pPr>
          </a:lstStyle>
          <a:p>
            <a:r>
              <a:rPr lang="en-US" dirty="0" smtClean="0"/>
              <a:t>Click to edit Master title style</a:t>
            </a:r>
            <a:endParaRPr lang="en-US" dirty="0"/>
          </a:p>
        </p:txBody>
      </p:sp>
      <p:sp>
        <p:nvSpPr>
          <p:cNvPr id="20" name="Text Placeholder 12"/>
          <p:cNvSpPr>
            <a:spLocks noGrp="1"/>
          </p:cNvSpPr>
          <p:nvPr>
            <p:ph idx="13"/>
          </p:nvPr>
        </p:nvSpPr>
        <p:spPr>
          <a:xfrm>
            <a:off x="301752" y="2743200"/>
            <a:ext cx="8534400" cy="3429000"/>
          </a:xfrm>
          <a:prstGeom prst="rect">
            <a:avLst/>
          </a:prstGeom>
        </p:spPr>
        <p:txBody>
          <a:bodyPr>
            <a:normAutofit/>
          </a:bodyPr>
          <a:lstStyle>
            <a:lvl1pPr marL="284163" indent="-284163">
              <a:spcBef>
                <a:spcPts val="648"/>
              </a:spcBef>
              <a:buClr>
                <a:schemeClr val="accent1"/>
              </a:buClr>
              <a:buSzPct val="75000"/>
              <a:buFont typeface="Wingdings 2" pitchFamily="18" charset="2"/>
              <a:buChar char=""/>
              <a:defRPr sz="2700"/>
            </a:lvl1pPr>
            <a:lvl2pPr marL="576263" indent="-292100">
              <a:spcBef>
                <a:spcPts val="648"/>
              </a:spcBef>
              <a:buClr>
                <a:schemeClr val="accent2"/>
              </a:buClr>
              <a:buSzPct val="60000"/>
              <a:buFont typeface="Wingdings" pitchFamily="2" charset="2"/>
              <a:buChar char=""/>
              <a:defRPr sz="2200">
                <a:solidFill>
                  <a:schemeClr val="tx2"/>
                </a:solidFill>
              </a:defRPr>
            </a:lvl2pPr>
            <a:lvl3pPr marL="804863" indent="-174625">
              <a:spcBef>
                <a:spcPts val="648"/>
              </a:spcBef>
              <a:buClr>
                <a:schemeClr val="accent3"/>
              </a:buClr>
              <a:buSzPct val="75000"/>
              <a:buFont typeface="Wingdings 2" pitchFamily="18" charset="2"/>
              <a:buChar char=""/>
              <a:defRPr sz="2000"/>
            </a:lvl3pPr>
            <a:lvl4pPr marL="1087438" indent="-228600">
              <a:spcBef>
                <a:spcPts val="648"/>
              </a:spcBef>
              <a:buClr>
                <a:schemeClr val="accent4"/>
              </a:buClr>
              <a:buSzPct val="75000"/>
              <a:buFont typeface="Wingdings" pitchFamily="2" charset="2"/>
              <a:buChar char=""/>
              <a:defRPr sz="2000"/>
            </a:lvl4pPr>
            <a:lvl5pPr marL="1371600" indent="-228600">
              <a:spcBef>
                <a:spcPts val="648"/>
              </a:spcBef>
              <a:buClr>
                <a:schemeClr val="accent5"/>
              </a:buClr>
              <a:buFont typeface="Arial" pitchFamily="34" charset="0"/>
              <a:buChar char="•"/>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4" name="Date Placeholder 27"/>
          <p:cNvSpPr>
            <a:spLocks noGrp="1"/>
          </p:cNvSpPr>
          <p:nvPr>
            <p:ph type="dt" sz="half" idx="14"/>
          </p:nvPr>
        </p:nvSpPr>
        <p:spPr/>
        <p:txBody>
          <a:bodyPr/>
          <a:lstStyle>
            <a:lvl1pPr>
              <a:defRPr/>
            </a:lvl1pPr>
          </a:lstStyle>
          <a:p>
            <a:pPr>
              <a:defRPr/>
            </a:pPr>
            <a:r>
              <a:rPr lang="en-US" dirty="0" smtClean="0"/>
              <a:t>Updated September 2013</a:t>
            </a:r>
            <a:endParaRPr lang="en-US" dirty="0"/>
          </a:p>
        </p:txBody>
      </p:sp>
      <p:sp>
        <p:nvSpPr>
          <p:cNvPr id="15" name="Footer Placeholder 16"/>
          <p:cNvSpPr>
            <a:spLocks noGrp="1"/>
          </p:cNvSpPr>
          <p:nvPr>
            <p:ph type="ftr" sz="quarter" idx="15"/>
          </p:nvPr>
        </p:nvSpPr>
        <p:spPr/>
        <p:txBody>
          <a:bodyPr/>
          <a:lstStyle>
            <a:lvl1pPr>
              <a:defRPr/>
            </a:lvl1pPr>
          </a:lstStyle>
          <a:p>
            <a:pPr>
              <a:defRPr/>
            </a:pPr>
            <a:r>
              <a:rPr lang="en-US" dirty="0" smtClean="0"/>
              <a:t>GWTG: Pause. Prevent.  Protect </a:t>
            </a:r>
            <a:endParaRPr lang="en-US" dirty="0"/>
          </a:p>
        </p:txBody>
      </p:sp>
      <p:sp>
        <p:nvSpPr>
          <p:cNvPr id="16" name="Slide Number Placeholder 28"/>
          <p:cNvSpPr>
            <a:spLocks noGrp="1"/>
          </p:cNvSpPr>
          <p:nvPr>
            <p:ph type="sldNum" sz="quarter" idx="16"/>
          </p:nvPr>
        </p:nvSpPr>
        <p:spPr>
          <a:xfrm>
            <a:off x="4343400" y="2198688"/>
            <a:ext cx="457200" cy="441325"/>
          </a:xfrm>
        </p:spPr>
        <p:txBody>
          <a:bodyPr/>
          <a:lstStyle>
            <a:lvl1pPr>
              <a:defRPr>
                <a:solidFill>
                  <a:schemeClr val="accent3">
                    <a:shade val="75000"/>
                  </a:schemeClr>
                </a:solidFill>
              </a:defRPr>
            </a:lvl1pPr>
          </a:lstStyle>
          <a:p>
            <a:pPr>
              <a:defRPr/>
            </a:pPr>
            <a:fld id="{C47D4590-7DBF-47F7-B6F5-1BF956935184}"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301752" y="1527048"/>
            <a:ext cx="850392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dirty="0" smtClean="0"/>
              <a:t>Updated September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GWTG: Pause. Prevent.  Protect </a:t>
            </a:r>
            <a:endParaRPr lang="en-US" dirty="0"/>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A281AD89-F798-4A6F-AA29-3CA187681863}"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r>
              <a:rPr lang="en-US" dirty="0" smtClean="0"/>
              <a:t>GWTG: Pause. Prevent.  Protect </a:t>
            </a:r>
            <a:endParaRPr lang="en-US" dirty="0"/>
          </a:p>
        </p:txBody>
      </p:sp>
      <p:sp>
        <p:nvSpPr>
          <p:cNvPr id="16" name="Date Placeholder 3"/>
          <p:cNvSpPr>
            <a:spLocks noGrp="1"/>
          </p:cNvSpPr>
          <p:nvPr>
            <p:ph type="dt" sz="half" idx="11"/>
          </p:nvPr>
        </p:nvSpPr>
        <p:spPr/>
        <p:txBody>
          <a:bodyPr/>
          <a:lstStyle>
            <a:lvl1pPr>
              <a:defRPr/>
            </a:lvl1pPr>
          </a:lstStyle>
          <a:p>
            <a:pPr>
              <a:defRPr/>
            </a:pPr>
            <a:r>
              <a:rPr lang="en-US" dirty="0" smtClean="0"/>
              <a:t>Updated September 2013</a:t>
            </a:r>
            <a:endParaRPr lang="en-US" dirty="0"/>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79CBA1DF-A6C0-4F8C-891C-44397C58DB53}"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dirty="0"/>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buSzPct val="75000"/>
              <a:defRPr sz="25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r>
              <a:rPr lang="en-US" dirty="0" smtClean="0"/>
              <a:t>Updated September 2013</a:t>
            </a:r>
            <a:endParaRPr lang="en-US" dirty="0"/>
          </a:p>
        </p:txBody>
      </p:sp>
      <p:sp>
        <p:nvSpPr>
          <p:cNvPr id="7" name="Footer Placeholder 5"/>
          <p:cNvSpPr>
            <a:spLocks noGrp="1"/>
          </p:cNvSpPr>
          <p:nvPr>
            <p:ph type="ftr" sz="quarter" idx="11"/>
          </p:nvPr>
        </p:nvSpPr>
        <p:spPr/>
        <p:txBody>
          <a:bodyPr/>
          <a:lstStyle>
            <a:lvl1pPr>
              <a:defRPr/>
            </a:lvl1pPr>
          </a:lstStyle>
          <a:p>
            <a:pPr>
              <a:defRPr/>
            </a:pPr>
            <a:r>
              <a:rPr lang="en-US" dirty="0" smtClean="0"/>
              <a:t>GWTG: Pause. Prevent.  Protect </a:t>
            </a: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D97A082D-5B8A-4F63-8B95-5125947C43C8}"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dirty="0"/>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r>
              <a:rPr lang="en-US" dirty="0" smtClean="0"/>
              <a:t>Updated September 2013</a:t>
            </a:r>
            <a:endParaRPr lang="en-US" dirty="0"/>
          </a:p>
        </p:txBody>
      </p:sp>
      <p:sp>
        <p:nvSpPr>
          <p:cNvPr id="19" name="Footer Placeholder 7"/>
          <p:cNvSpPr>
            <a:spLocks noGrp="1"/>
          </p:cNvSpPr>
          <p:nvPr>
            <p:ph type="ftr" sz="quarter" idx="11"/>
          </p:nvPr>
        </p:nvSpPr>
        <p:spPr>
          <a:xfrm>
            <a:off x="304800" y="6410325"/>
            <a:ext cx="4724400" cy="365125"/>
          </a:xfrm>
        </p:spPr>
        <p:txBody>
          <a:bodyPr/>
          <a:lstStyle>
            <a:lvl1pPr>
              <a:defRPr/>
            </a:lvl1pPr>
          </a:lstStyle>
          <a:p>
            <a:pPr>
              <a:defRPr/>
            </a:pPr>
            <a:r>
              <a:rPr lang="en-US" dirty="0" smtClean="0"/>
              <a:t>GWTG: Pause. Prevent.  Protect </a:t>
            </a:r>
            <a:endParaRPr lang="en-US" dirty="0"/>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E8394C0E-CFC6-43A0-9583-92A504D6EDDA}"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dirty="0" smtClean="0"/>
              <a:t>Updated September 2013</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smtClean="0"/>
              <a:t>GWTG: Pause. Prevent.  Protect </a:t>
            </a:r>
            <a:endParaRPr lang="en-US" dirty="0"/>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D435D0F2-6A67-479A-B32E-724DA82A9A4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8" name="Date Placeholder 1"/>
          <p:cNvSpPr>
            <a:spLocks noGrp="1"/>
          </p:cNvSpPr>
          <p:nvPr>
            <p:ph type="dt" sz="half" idx="10"/>
          </p:nvPr>
        </p:nvSpPr>
        <p:spPr/>
        <p:txBody>
          <a:bodyPr/>
          <a:lstStyle>
            <a:lvl1pPr>
              <a:defRPr/>
            </a:lvl1pPr>
          </a:lstStyle>
          <a:p>
            <a:pPr>
              <a:defRPr/>
            </a:pPr>
            <a:r>
              <a:rPr lang="en-US" dirty="0" smtClean="0"/>
              <a:t>Updated September 2013</a:t>
            </a:r>
            <a:endParaRPr lang="en-US" dirty="0"/>
          </a:p>
        </p:txBody>
      </p:sp>
      <p:sp>
        <p:nvSpPr>
          <p:cNvPr id="9" name="Footer Placeholder 2"/>
          <p:cNvSpPr>
            <a:spLocks noGrp="1"/>
          </p:cNvSpPr>
          <p:nvPr>
            <p:ph type="ftr" sz="quarter" idx="11"/>
          </p:nvPr>
        </p:nvSpPr>
        <p:spPr/>
        <p:txBody>
          <a:bodyPr/>
          <a:lstStyle>
            <a:lvl1pPr>
              <a:defRPr/>
            </a:lvl1pPr>
          </a:lstStyle>
          <a:p>
            <a:pPr>
              <a:defRPr/>
            </a:pPr>
            <a:r>
              <a:rPr lang="en-US" dirty="0" smtClean="0"/>
              <a:t>GWTG: Pause. Prevent.  Protect </a:t>
            </a:r>
            <a:endParaRPr lang="en-US" dirty="0"/>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7A0F7896-E591-4425-98C0-05AAF112FD8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200">
                <a:solidFill>
                  <a:srgbClr val="FFFFFF"/>
                </a:solidFill>
              </a:defRPr>
            </a:lvl1pPr>
          </a:lstStyle>
          <a:p>
            <a:pPr>
              <a:defRPr/>
            </a:pPr>
            <a:r>
              <a:rPr lang="en-US" dirty="0" smtClean="0"/>
              <a:t>Updated September 2013</a:t>
            </a:r>
            <a:endParaRPr lang="en-US" dirty="0"/>
          </a:p>
        </p:txBody>
      </p:sp>
      <p:sp>
        <p:nvSpPr>
          <p:cNvPr id="3" name="Footer Placeholder 2"/>
          <p:cNvSpPr>
            <a:spLocks noGrp="1"/>
          </p:cNvSpPr>
          <p:nvPr>
            <p:ph type="ftr" sz="quarter" idx="3"/>
          </p:nvPr>
        </p:nvSpPr>
        <p:spPr>
          <a:xfrm>
            <a:off x="304800" y="6410325"/>
            <a:ext cx="4572000" cy="366713"/>
          </a:xfrm>
          <a:prstGeom prst="rect">
            <a:avLst/>
          </a:prstGeom>
        </p:spPr>
        <p:txBody>
          <a:bodyPr vert="horz"/>
          <a:lstStyle>
            <a:lvl1pPr algn="l" eaLnBrk="1" latinLnBrk="0" hangingPunct="1">
              <a:defRPr kumimoji="0" sz="1200">
                <a:solidFill>
                  <a:srgbClr val="FFFFFF"/>
                </a:solidFill>
              </a:defRPr>
            </a:lvl1pPr>
          </a:lstStyle>
          <a:p>
            <a:pPr>
              <a:defRPr/>
            </a:pPr>
            <a:r>
              <a:rPr lang="en-US" dirty="0" smtClean="0"/>
              <a:t>GWTG: Pause. Prevent.  Protect </a:t>
            </a:r>
            <a:endParaRPr lang="en-US" dirty="0"/>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DD1D529D-8C6E-4F99-A86A-074BB0ADB35E}" type="slidenum">
              <a:rPr lang="en-US"/>
              <a:pPr>
                <a:defRPr/>
              </a:pPr>
              <a:t>‹#›</a:t>
            </a:fld>
            <a:endParaRPr lang="en-US" dirty="0"/>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586" r:id="rId1"/>
    <p:sldLayoutId id="2147484587" r:id="rId2"/>
    <p:sldLayoutId id="2147484588" r:id="rId3"/>
    <p:sldLayoutId id="2147484589" r:id="rId4"/>
    <p:sldLayoutId id="2147484590" r:id="rId5"/>
    <p:sldLayoutId id="2147484591" r:id="rId6"/>
    <p:sldLayoutId id="2147484592" r:id="rId7"/>
    <p:sldLayoutId id="2147484593" r:id="rId8"/>
    <p:sldLayoutId id="2147484594" r:id="rId9"/>
    <p:sldLayoutId id="2147484595" r:id="rId10"/>
    <p:sldLayoutId id="2147484596" r:id="rId11"/>
    <p:sldLayoutId id="2147484597" r:id="rId12"/>
    <p:sldLayoutId id="2147484598" r:id="rId13"/>
  </p:sldLayoutIdLst>
  <p:hf sldNum="0" hdr="0"/>
  <p:txStyles>
    <p:titleStyle>
      <a:lvl1pPr algn="ctr" rtl="0" eaLnBrk="0" fontAlgn="base" hangingPunct="0">
        <a:spcBef>
          <a:spcPct val="0"/>
        </a:spcBef>
        <a:spcAft>
          <a:spcPct val="0"/>
        </a:spcAft>
        <a:defRPr sz="4000" kern="1200">
          <a:solidFill>
            <a:schemeClr val="accent1"/>
          </a:solidFill>
          <a:latin typeface="+mj-lt"/>
          <a:ea typeface="+mj-ea"/>
          <a:cs typeface="+mj-cs"/>
        </a:defRPr>
      </a:lvl1pPr>
      <a:lvl2pPr algn="ctr" rtl="0" eaLnBrk="0" fontAlgn="base" hangingPunct="0">
        <a:spcBef>
          <a:spcPct val="0"/>
        </a:spcBef>
        <a:spcAft>
          <a:spcPct val="0"/>
        </a:spcAft>
        <a:defRPr sz="4000">
          <a:solidFill>
            <a:schemeClr val="accent1"/>
          </a:solidFill>
          <a:latin typeface="Franklin Gothic Demi" pitchFamily="34" charset="0"/>
        </a:defRPr>
      </a:lvl2pPr>
      <a:lvl3pPr algn="ctr" rtl="0" eaLnBrk="0" fontAlgn="base" hangingPunct="0">
        <a:spcBef>
          <a:spcPct val="0"/>
        </a:spcBef>
        <a:spcAft>
          <a:spcPct val="0"/>
        </a:spcAft>
        <a:defRPr sz="4000">
          <a:solidFill>
            <a:schemeClr val="accent1"/>
          </a:solidFill>
          <a:latin typeface="Franklin Gothic Demi" pitchFamily="34" charset="0"/>
        </a:defRPr>
      </a:lvl3pPr>
      <a:lvl4pPr algn="ctr" rtl="0" eaLnBrk="0" fontAlgn="base" hangingPunct="0">
        <a:spcBef>
          <a:spcPct val="0"/>
        </a:spcBef>
        <a:spcAft>
          <a:spcPct val="0"/>
        </a:spcAft>
        <a:defRPr sz="4000">
          <a:solidFill>
            <a:schemeClr val="accent1"/>
          </a:solidFill>
          <a:latin typeface="Franklin Gothic Demi" pitchFamily="34" charset="0"/>
        </a:defRPr>
      </a:lvl4pPr>
      <a:lvl5pPr algn="ctr" rtl="0" eaLnBrk="0" fontAlgn="base" hangingPunct="0">
        <a:spcBef>
          <a:spcPct val="0"/>
        </a:spcBef>
        <a:spcAft>
          <a:spcPct val="0"/>
        </a:spcAft>
        <a:defRPr sz="4000">
          <a:solidFill>
            <a:schemeClr val="accent1"/>
          </a:solidFill>
          <a:latin typeface="Franklin Gothic Demi" pitchFamily="34" charset="0"/>
        </a:defRPr>
      </a:lvl5pPr>
      <a:lvl6pPr marL="457200" algn="ctr" rtl="0" fontAlgn="base">
        <a:spcBef>
          <a:spcPct val="0"/>
        </a:spcBef>
        <a:spcAft>
          <a:spcPct val="0"/>
        </a:spcAft>
        <a:defRPr sz="4000">
          <a:solidFill>
            <a:schemeClr val="accent1"/>
          </a:solidFill>
          <a:latin typeface="Franklin Gothic Demi" pitchFamily="34" charset="0"/>
        </a:defRPr>
      </a:lvl6pPr>
      <a:lvl7pPr marL="914400" algn="ctr" rtl="0" fontAlgn="base">
        <a:spcBef>
          <a:spcPct val="0"/>
        </a:spcBef>
        <a:spcAft>
          <a:spcPct val="0"/>
        </a:spcAft>
        <a:defRPr sz="4000">
          <a:solidFill>
            <a:schemeClr val="accent1"/>
          </a:solidFill>
          <a:latin typeface="Franklin Gothic Demi" pitchFamily="34" charset="0"/>
        </a:defRPr>
      </a:lvl7pPr>
      <a:lvl8pPr marL="1371600" algn="ctr" rtl="0" fontAlgn="base">
        <a:spcBef>
          <a:spcPct val="0"/>
        </a:spcBef>
        <a:spcAft>
          <a:spcPct val="0"/>
        </a:spcAft>
        <a:defRPr sz="4000">
          <a:solidFill>
            <a:schemeClr val="accent1"/>
          </a:solidFill>
          <a:latin typeface="Franklin Gothic Demi" pitchFamily="34" charset="0"/>
        </a:defRPr>
      </a:lvl8pPr>
      <a:lvl9pPr marL="1828800" algn="ctr" rtl="0" fontAlgn="base">
        <a:spcBef>
          <a:spcPct val="0"/>
        </a:spcBef>
        <a:spcAft>
          <a:spcPct val="0"/>
        </a:spcAft>
        <a:defRPr sz="4000">
          <a:solidFill>
            <a:schemeClr val="accent1"/>
          </a:solidFill>
          <a:latin typeface="Franklin Gothic Demi" pitchFamily="34" charset="0"/>
        </a:defRPr>
      </a:lvl9pPr>
    </p:titleStyle>
    <p:bodyStyle>
      <a:lvl1pPr marL="273050" indent="-273050" algn="l" rtl="0" eaLnBrk="0" fontAlgn="base" hangingPunct="0">
        <a:spcBef>
          <a:spcPct val="20000"/>
        </a:spcBef>
        <a:spcAft>
          <a:spcPct val="0"/>
        </a:spcAft>
        <a:buClr>
          <a:schemeClr val="accent1"/>
        </a:buClr>
        <a:buSzPct val="7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6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oleObject" Target="file:///\\SERVER1\company\Tobacco%20Shared\PPTS%20and%20Handouts\Official%20provider%20trainings\GWTG%202012\GWTG%20Module%20Prenatal.pptx" TargetMode="Externa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file:///\\SERVER1\company\Tobacco%20Shared\PPTS%20and%20Handouts\Official%20provider%20trainings\GWTG%202012\GWTG%20Module%20Mental%20Illness.pptx"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9.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8.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nationalahec.org/"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9.gif"/></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The%20Effective%20Physician%20%20MI%20demonstration.wmv"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hyperlink" Target="Dr.%20Marilyn%20Herie%20-%20MI%20Skills%20-%20Tobacco%20Cessation.wmv" TargetMode="External"/><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9.gif"/><Relationship Id="rId5" Type="http://schemas.openxmlformats.org/officeDocument/2006/relationships/image" Target="../media/image59.gif"/><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381000" y="2971800"/>
            <a:ext cx="8610600" cy="2431435"/>
          </a:xfrm>
          <a:prstGeom prst="rect">
            <a:avLst/>
          </a:prstGeom>
          <a:noFill/>
          <a:ln w="9525">
            <a:noFill/>
            <a:miter lim="800000"/>
            <a:headEnd/>
            <a:tailEnd/>
          </a:ln>
        </p:spPr>
        <p:txBody>
          <a:bodyPr>
            <a:spAutoFit/>
          </a:bodyPr>
          <a:lstStyle/>
          <a:p>
            <a:pPr algn="ctr" eaLnBrk="0" hangingPunct="0"/>
            <a:endParaRPr lang="en-US" sz="4800" i="1" dirty="0" smtClean="0">
              <a:solidFill>
                <a:schemeClr val="accent1"/>
              </a:solidFill>
              <a:latin typeface="Franklin Gothic Demi" pitchFamily="34" charset="0"/>
            </a:endParaRPr>
          </a:p>
          <a:p>
            <a:pPr algn="ctr" eaLnBrk="0" hangingPunct="0"/>
            <a:r>
              <a:rPr lang="en-US" sz="5400" b="1" i="1" dirty="0" smtClean="0">
                <a:solidFill>
                  <a:schemeClr val="accent1"/>
                </a:solidFill>
                <a:latin typeface="Franklin Gothic Demi" pitchFamily="34" charset="0"/>
              </a:rPr>
              <a:t>Pause. Prevent. Protect.</a:t>
            </a:r>
          </a:p>
          <a:p>
            <a:pPr algn="ctr" eaLnBrk="0" hangingPunct="0"/>
            <a:endParaRPr lang="en-US" i="1" dirty="0" smtClean="0">
              <a:solidFill>
                <a:schemeClr val="accent1"/>
              </a:solidFill>
              <a:latin typeface="Franklin Gothic Demi" pitchFamily="34" charset="0"/>
            </a:endParaRPr>
          </a:p>
          <a:p>
            <a:pPr algn="ctr" eaLnBrk="0" hangingPunct="0"/>
            <a:r>
              <a:rPr lang="en-US" sz="3200" i="1" dirty="0" smtClean="0">
                <a:solidFill>
                  <a:schemeClr val="accent2">
                    <a:lumMod val="75000"/>
                  </a:schemeClr>
                </a:solidFill>
                <a:latin typeface="Franklin Gothic Demi" pitchFamily="34" charset="0"/>
              </a:rPr>
              <a:t>Get </a:t>
            </a:r>
            <a:r>
              <a:rPr lang="en-US" sz="3200" i="1" dirty="0">
                <a:solidFill>
                  <a:schemeClr val="accent2">
                    <a:lumMod val="75000"/>
                  </a:schemeClr>
                </a:solidFill>
                <a:latin typeface="Franklin Gothic Demi" pitchFamily="34" charset="0"/>
              </a:rPr>
              <a:t>with the Guidelines</a:t>
            </a:r>
          </a:p>
        </p:txBody>
      </p:sp>
      <p:pic>
        <p:nvPicPr>
          <p:cNvPr id="15363" name="Picture 5" descr="ATTAC-4C.gif"/>
          <p:cNvPicPr>
            <a:picLocks noChangeAspect="1"/>
          </p:cNvPicPr>
          <p:nvPr/>
        </p:nvPicPr>
        <p:blipFill>
          <a:blip r:embed="rId3" cstate="print"/>
          <a:srcRect/>
          <a:stretch>
            <a:fillRect/>
          </a:stretch>
        </p:blipFill>
        <p:spPr bwMode="auto">
          <a:xfrm>
            <a:off x="3200400" y="2880360"/>
            <a:ext cx="2857750" cy="548640"/>
          </a:xfrm>
          <a:prstGeom prst="rect">
            <a:avLst/>
          </a:prstGeom>
          <a:noFill/>
          <a:ln w="9525">
            <a:noFill/>
            <a:miter lim="800000"/>
            <a:headEnd/>
            <a:tailEnd/>
          </a:ln>
        </p:spPr>
      </p:pic>
      <p:pic>
        <p:nvPicPr>
          <p:cNvPr id="15364" name="Picture 7" descr="2clr_3-line copy.jpg"/>
          <p:cNvPicPr>
            <a:picLocks noChangeAspect="1"/>
          </p:cNvPicPr>
          <p:nvPr/>
        </p:nvPicPr>
        <p:blipFill>
          <a:blip r:embed="rId4" cstate="print"/>
          <a:srcRect/>
          <a:stretch>
            <a:fillRect/>
          </a:stretch>
        </p:blipFill>
        <p:spPr bwMode="auto">
          <a:xfrm>
            <a:off x="3505200" y="304800"/>
            <a:ext cx="2074550" cy="1645920"/>
          </a:xfrm>
          <a:prstGeom prst="rect">
            <a:avLst/>
          </a:prstGeom>
          <a:noFill/>
          <a:ln w="9525">
            <a:noFill/>
            <a:miter lim="800000"/>
            <a:headEnd/>
            <a:tailEnd/>
          </a:ln>
        </p:spPr>
      </p:pic>
      <p:sp>
        <p:nvSpPr>
          <p:cNvPr id="15365" name="Date Placeholder 5"/>
          <p:cNvSpPr>
            <a:spLocks noGrp="1"/>
          </p:cNvSpPr>
          <p:nvPr>
            <p:ph type="dt"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dirty="0" smtClean="0"/>
              <a:t>Updated September 2013</a:t>
            </a:r>
          </a:p>
        </p:txBody>
      </p:sp>
      <p:sp>
        <p:nvSpPr>
          <p:cNvPr id="15366" name="Footer Placeholder 6"/>
          <p:cNvSpPr>
            <a:spLocks noGrp="1"/>
          </p:cNvSpPr>
          <p:nvPr>
            <p:ph type="ftr" sz="quarter" idx="11"/>
          </p:nvPr>
        </p:nvSpPr>
        <p:spPr bwMode="auto">
          <a:xfrm>
            <a:off x="152400" y="6415087"/>
            <a:ext cx="4800600" cy="366713"/>
          </a:xfrm>
          <a:noFill/>
          <a:ln>
            <a:miter lim="800000"/>
            <a:headEnd/>
            <a:tailEnd/>
          </a:ln>
        </p:spPr>
        <p:txBody>
          <a:bodyPr wrap="square" lIns="91440" tIns="45720" rIns="91440" bIns="45720" numCol="1" anchor="t" anchorCtr="0" compatLnSpc="1">
            <a:prstTxWarp prst="textNoShape">
              <a:avLst/>
            </a:prstTxWarp>
          </a:bodyPr>
          <a:lstStyle/>
          <a:p>
            <a:r>
              <a:rPr lang="en-US" dirty="0" smtClean="0"/>
              <a:t>GWTG: Pause. Prevent.  Protect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Health Effects</a:t>
            </a:r>
            <a:endParaRPr lang="en-US" dirty="0"/>
          </a:p>
        </p:txBody>
      </p:sp>
      <p:sp>
        <p:nvSpPr>
          <p:cNvPr id="3" name="Content Placeholder 2"/>
          <p:cNvSpPr>
            <a:spLocks noGrp="1"/>
          </p:cNvSpPr>
          <p:nvPr>
            <p:ph sz="half" idx="1"/>
          </p:nvPr>
        </p:nvSpPr>
        <p:spPr/>
        <p:txBody>
          <a:bodyPr/>
          <a:lstStyle/>
          <a:p>
            <a:r>
              <a:rPr lang="en-US" sz="2800" dirty="0" smtClean="0">
                <a:latin typeface="Garamond" pitchFamily="18" charset="0"/>
              </a:rPr>
              <a:t>Tobacco use is the </a:t>
            </a:r>
            <a:r>
              <a:rPr lang="en-US" sz="2800" b="1" dirty="0" smtClean="0">
                <a:latin typeface="Garamond" pitchFamily="18" charset="0"/>
              </a:rPr>
              <a:t>single greatest cause</a:t>
            </a:r>
            <a:r>
              <a:rPr lang="en-US" sz="2800" dirty="0" smtClean="0">
                <a:latin typeface="Garamond" pitchFamily="18" charset="0"/>
              </a:rPr>
              <a:t> of </a:t>
            </a:r>
            <a:r>
              <a:rPr lang="en-US" sz="2800" b="1" dirty="0" smtClean="0">
                <a:latin typeface="Garamond" pitchFamily="18" charset="0"/>
              </a:rPr>
              <a:t>preventable disease </a:t>
            </a:r>
            <a:r>
              <a:rPr lang="en-US" sz="2800" dirty="0" smtClean="0">
                <a:latin typeface="Garamond" pitchFamily="18" charset="0"/>
              </a:rPr>
              <a:t>and </a:t>
            </a:r>
            <a:r>
              <a:rPr lang="en-US" sz="2800" b="1" dirty="0" smtClean="0">
                <a:latin typeface="Garamond" pitchFamily="18" charset="0"/>
              </a:rPr>
              <a:t>premature death </a:t>
            </a:r>
            <a:r>
              <a:rPr lang="en-US" sz="2800" dirty="0" smtClean="0">
                <a:latin typeface="Garamond" pitchFamily="18" charset="0"/>
              </a:rPr>
              <a:t>in the United States</a:t>
            </a:r>
          </a:p>
          <a:p>
            <a:pPr>
              <a:buNone/>
            </a:pPr>
            <a:endParaRPr lang="en-US" sz="2800" dirty="0" smtClean="0">
              <a:latin typeface="Garamond" pitchFamily="18" charset="0"/>
            </a:endParaRPr>
          </a:p>
          <a:p>
            <a:r>
              <a:rPr lang="en-US" sz="2800" dirty="0" smtClean="0">
                <a:latin typeface="Garamond" pitchFamily="18" charset="0"/>
              </a:rPr>
              <a:t>Tobacco chemicals and smoke affects all cells, tissues and organs and have been linked to at least </a:t>
            </a:r>
            <a:r>
              <a:rPr lang="en-US" sz="2800" b="1" dirty="0" smtClean="0">
                <a:latin typeface="Garamond" pitchFamily="18" charset="0"/>
              </a:rPr>
              <a:t>25</a:t>
            </a:r>
            <a:r>
              <a:rPr lang="en-US" sz="2800" dirty="0" smtClean="0">
                <a:latin typeface="Garamond" pitchFamily="18" charset="0"/>
              </a:rPr>
              <a:t> diseases. </a:t>
            </a:r>
          </a:p>
          <a:p>
            <a:endParaRPr lang="en-US" dirty="0"/>
          </a:p>
        </p:txBody>
      </p:sp>
      <p:sp>
        <p:nvSpPr>
          <p:cNvPr id="4" name="Content Placeholder 3"/>
          <p:cNvSpPr>
            <a:spLocks noGrp="1"/>
          </p:cNvSpPr>
          <p:nvPr>
            <p:ph sz="half" idx="2"/>
          </p:nvPr>
        </p:nvSpPr>
        <p:spPr>
          <a:xfrm>
            <a:off x="4724400" y="1295400"/>
            <a:ext cx="4038600" cy="4681728"/>
          </a:xfrm>
        </p:spPr>
        <p:txBody>
          <a:bodyPr/>
          <a:lstStyle/>
          <a:p>
            <a:r>
              <a:rPr lang="en-US" sz="2200" b="1" dirty="0" smtClean="0"/>
              <a:t>Respiratory Problems</a:t>
            </a:r>
          </a:p>
          <a:p>
            <a:pPr>
              <a:lnSpc>
                <a:spcPct val="90000"/>
              </a:lnSpc>
              <a:buClr>
                <a:schemeClr val="tx1"/>
              </a:buClr>
              <a:buNone/>
            </a:pPr>
            <a:r>
              <a:rPr lang="en-US" sz="2000" dirty="0" smtClean="0">
                <a:latin typeface="Garamond" pitchFamily="18" charset="0"/>
              </a:rPr>
              <a:t>	</a:t>
            </a:r>
            <a:r>
              <a:rPr lang="en-US" sz="1900" dirty="0" smtClean="0">
                <a:solidFill>
                  <a:schemeClr val="accent2">
                    <a:lumMod val="75000"/>
                  </a:schemeClr>
                </a:solidFill>
                <a:latin typeface="Garamond" pitchFamily="18" charset="0"/>
              </a:rPr>
              <a:t>COPD –Chronic Obstructive Pulmonary Disease</a:t>
            </a:r>
          </a:p>
          <a:p>
            <a:pPr>
              <a:lnSpc>
                <a:spcPct val="90000"/>
              </a:lnSpc>
              <a:buClr>
                <a:schemeClr val="tx1"/>
              </a:buClr>
              <a:buNone/>
            </a:pPr>
            <a:r>
              <a:rPr lang="en-US" sz="1900" dirty="0" smtClean="0">
                <a:solidFill>
                  <a:schemeClr val="accent2">
                    <a:lumMod val="75000"/>
                  </a:schemeClr>
                </a:solidFill>
                <a:latin typeface="Garamond" pitchFamily="18" charset="0"/>
              </a:rPr>
              <a:t>	Emphysema and Chronic Bronchitis</a:t>
            </a:r>
            <a:endParaRPr lang="en-US" sz="1900" dirty="0" smtClean="0">
              <a:solidFill>
                <a:schemeClr val="accent2">
                  <a:lumMod val="75000"/>
                </a:schemeClr>
              </a:solidFill>
            </a:endParaRPr>
          </a:p>
          <a:p>
            <a:r>
              <a:rPr lang="en-US" sz="2200" b="1" dirty="0" smtClean="0"/>
              <a:t>Vascular Problems</a:t>
            </a:r>
          </a:p>
          <a:p>
            <a:pPr>
              <a:lnSpc>
                <a:spcPct val="90000"/>
              </a:lnSpc>
              <a:buClr>
                <a:schemeClr val="tx1"/>
              </a:buClr>
              <a:buNone/>
            </a:pPr>
            <a:r>
              <a:rPr lang="en-US" sz="2000" dirty="0" smtClean="0">
                <a:solidFill>
                  <a:schemeClr val="accent2">
                    <a:lumMod val="75000"/>
                  </a:schemeClr>
                </a:solidFill>
              </a:rPr>
              <a:t>    </a:t>
            </a:r>
            <a:r>
              <a:rPr lang="en-US" sz="1900" dirty="0" smtClean="0">
                <a:solidFill>
                  <a:schemeClr val="accent2">
                    <a:lumMod val="75000"/>
                  </a:schemeClr>
                </a:solidFill>
              </a:rPr>
              <a:t>Coronary Hearth Disease</a:t>
            </a:r>
          </a:p>
          <a:p>
            <a:pPr>
              <a:lnSpc>
                <a:spcPct val="90000"/>
              </a:lnSpc>
              <a:buClr>
                <a:schemeClr val="tx1"/>
              </a:buClr>
              <a:buNone/>
            </a:pPr>
            <a:r>
              <a:rPr lang="en-US" sz="1900" dirty="0" smtClean="0">
                <a:solidFill>
                  <a:schemeClr val="accent2">
                    <a:lumMod val="75000"/>
                  </a:schemeClr>
                </a:solidFill>
              </a:rPr>
              <a:t>	Peripheral Vascular Disease  and Stroke</a:t>
            </a:r>
          </a:p>
          <a:p>
            <a:r>
              <a:rPr lang="en-US" sz="2200" b="1" dirty="0" smtClean="0"/>
              <a:t>Cancers</a:t>
            </a:r>
          </a:p>
          <a:p>
            <a:pPr>
              <a:buNone/>
            </a:pPr>
            <a:r>
              <a:rPr lang="en-US" sz="1900" b="1" dirty="0" smtClean="0">
                <a:solidFill>
                  <a:schemeClr val="accent2">
                    <a:lumMod val="75000"/>
                  </a:schemeClr>
                </a:solidFill>
                <a:latin typeface="Garamond" pitchFamily="18" charset="0"/>
              </a:rPr>
              <a:t>     </a:t>
            </a:r>
            <a:r>
              <a:rPr lang="en-US" sz="1900" dirty="0" smtClean="0">
                <a:solidFill>
                  <a:schemeClr val="accent2">
                    <a:lumMod val="75000"/>
                  </a:schemeClr>
                </a:solidFill>
                <a:latin typeface="Garamond" pitchFamily="18" charset="0"/>
              </a:rPr>
              <a:t>Lung. esophageal,  pancreatic, mouth &amp; throat</a:t>
            </a:r>
          </a:p>
          <a:p>
            <a:r>
              <a:rPr lang="en-US" sz="2000" b="1" dirty="0" smtClean="0">
                <a:latin typeface="Garamond" pitchFamily="18" charset="0"/>
              </a:rPr>
              <a:t>Poor  Birth Outcomes</a:t>
            </a:r>
          </a:p>
          <a:p>
            <a:pPr>
              <a:buNone/>
            </a:pPr>
            <a:r>
              <a:rPr lang="en-US" sz="1900" dirty="0" smtClean="0">
                <a:solidFill>
                  <a:schemeClr val="accent2">
                    <a:lumMod val="75000"/>
                  </a:schemeClr>
                </a:solidFill>
                <a:latin typeface="Times New Roman" pitchFamily="18" charset="0"/>
                <a:cs typeface="Times New Roman" pitchFamily="18" charset="0"/>
              </a:rPr>
              <a:t>   </a:t>
            </a:r>
            <a:r>
              <a:rPr lang="en-US" sz="1900" dirty="0" smtClean="0">
                <a:solidFill>
                  <a:schemeClr val="accent2">
                    <a:lumMod val="75000"/>
                  </a:schemeClr>
                </a:solidFill>
                <a:cs typeface="Times New Roman" pitchFamily="18" charset="0"/>
              </a:rPr>
              <a:t>  Premature birth, low birth weight and up to </a:t>
            </a:r>
            <a:r>
              <a:rPr lang="en-US" sz="1900" b="1" dirty="0" smtClean="0">
                <a:solidFill>
                  <a:schemeClr val="accent2">
                    <a:lumMod val="75000"/>
                  </a:schemeClr>
                </a:solidFill>
                <a:cs typeface="Times New Roman" pitchFamily="18" charset="0"/>
              </a:rPr>
              <a:t>10%</a:t>
            </a:r>
            <a:r>
              <a:rPr lang="en-US" sz="1900" dirty="0" smtClean="0">
                <a:solidFill>
                  <a:schemeClr val="accent2">
                    <a:lumMod val="75000"/>
                  </a:schemeClr>
                </a:solidFill>
                <a:cs typeface="Times New Roman" pitchFamily="18" charset="0"/>
              </a:rPr>
              <a:t> of all infant deaths</a:t>
            </a:r>
            <a:endParaRPr lang="en-US" sz="1900" dirty="0" smtClean="0">
              <a:solidFill>
                <a:schemeClr val="accent2">
                  <a:lumMod val="75000"/>
                </a:schemeClr>
              </a:solidFill>
            </a:endParaRPr>
          </a:p>
          <a:p>
            <a:endParaRPr lang="en-US" sz="2000" b="1" dirty="0" smtClean="0">
              <a:latin typeface="Garamond" pitchFamily="18" charset="0"/>
            </a:endParaRPr>
          </a:p>
          <a:p>
            <a:endParaRPr lang="en-US" sz="2000" dirty="0"/>
          </a:p>
        </p:txBody>
      </p:sp>
      <p:sp>
        <p:nvSpPr>
          <p:cNvPr id="6" name="Footer Placeholder 5"/>
          <p:cNvSpPr>
            <a:spLocks noGrp="1"/>
          </p:cNvSpPr>
          <p:nvPr>
            <p:ph type="ftr" sz="quarter" idx="11"/>
          </p:nvPr>
        </p:nvSpPr>
        <p:spPr/>
        <p:txBody>
          <a:bodyPr/>
          <a:lstStyle/>
          <a:p>
            <a:pPr>
              <a:defRPr/>
            </a:pPr>
            <a:r>
              <a:rPr lang="en-US" dirty="0" smtClean="0"/>
              <a:t>GWTG: Pause. Prevent.  Protect </a:t>
            </a:r>
            <a:endParaRPr lang="en-US" dirty="0"/>
          </a:p>
        </p:txBody>
      </p:sp>
      <p:sp>
        <p:nvSpPr>
          <p:cNvPr id="7" name="Date Placeholder 6"/>
          <p:cNvSpPr>
            <a:spLocks noGrp="1"/>
          </p:cNvSpPr>
          <p:nvPr>
            <p:ph type="dt" sz="half" idx="10"/>
          </p:nvPr>
        </p:nvSpPr>
        <p:spPr/>
        <p:txBody>
          <a:bodyPr/>
          <a:lstStyle/>
          <a:p>
            <a:pPr>
              <a:defRPr/>
            </a:pPr>
            <a:r>
              <a:rPr lang="en-US" dirty="0" smtClean="0"/>
              <a:t>Updated September 2013</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533400"/>
            <a:ext cx="8534400" cy="1981200"/>
          </a:xfrm>
        </p:spPr>
        <p:txBody>
          <a:bodyPr rtlCol="0">
            <a:noAutofit/>
          </a:bodyPr>
          <a:lstStyle/>
          <a:p>
            <a:pPr algn="r" eaLnBrk="1" fontAlgn="auto" hangingPunct="1">
              <a:spcAft>
                <a:spcPts val="0"/>
              </a:spcAft>
              <a:defRPr/>
            </a:pPr>
            <a:r>
              <a:rPr lang="en-US" sz="3800" b="1" dirty="0" smtClean="0">
                <a:effectLst>
                  <a:outerShdw blurRad="38100" dist="38100" dir="2700000" algn="tl">
                    <a:srgbClr val="000000">
                      <a:alpha val="43137"/>
                    </a:srgbClr>
                  </a:outerShdw>
                </a:effectLst>
              </a:rPr>
              <a:t>Second- and Third- </a:t>
            </a:r>
            <a:br>
              <a:rPr lang="en-US" sz="3800" b="1" dirty="0" smtClean="0">
                <a:effectLst>
                  <a:outerShdw blurRad="38100" dist="38100" dir="2700000" algn="tl">
                    <a:srgbClr val="000000">
                      <a:alpha val="43137"/>
                    </a:srgbClr>
                  </a:outerShdw>
                </a:effectLst>
              </a:rPr>
            </a:br>
            <a:r>
              <a:rPr lang="en-US" sz="3800" b="1" dirty="0" smtClean="0">
                <a:effectLst>
                  <a:outerShdw blurRad="38100" dist="38100" dir="2700000" algn="tl">
                    <a:srgbClr val="000000">
                      <a:alpha val="43137"/>
                    </a:srgbClr>
                  </a:outerShdw>
                </a:effectLst>
              </a:rPr>
              <a:t> Hand Smoke</a:t>
            </a:r>
            <a:r>
              <a:rPr lang="en-US" b="1" dirty="0" smtClean="0">
                <a:solidFill>
                  <a:srgbClr val="C00000"/>
                </a:solidFill>
                <a:effectLst>
                  <a:outerShdw blurRad="38100" dist="38100" dir="2700000" algn="tl">
                    <a:srgbClr val="000000">
                      <a:alpha val="43137"/>
                    </a:srgbClr>
                  </a:outerShdw>
                </a:effectLst>
              </a:rPr>
              <a:t/>
            </a:r>
            <a:br>
              <a:rPr lang="en-US" b="1" dirty="0" smtClean="0">
                <a:solidFill>
                  <a:srgbClr val="C00000"/>
                </a:solidFill>
                <a:effectLst>
                  <a:outerShdw blurRad="38100" dist="38100" dir="2700000" algn="tl">
                    <a:srgbClr val="000000">
                      <a:alpha val="43137"/>
                    </a:srgbClr>
                  </a:outerShdw>
                </a:effectLst>
              </a:rPr>
            </a:br>
            <a:endParaRPr lang="en-US" b="1" dirty="0" smtClean="0">
              <a:solidFill>
                <a:srgbClr val="C00000"/>
              </a:solidFill>
              <a:effectLst>
                <a:outerShdw blurRad="38100" dist="38100" dir="2700000" algn="tl">
                  <a:srgbClr val="000000">
                    <a:alpha val="43137"/>
                  </a:srgbClr>
                </a:outerShdw>
              </a:effectLst>
            </a:endParaRPr>
          </a:p>
        </p:txBody>
      </p:sp>
      <p:sp>
        <p:nvSpPr>
          <p:cNvPr id="3075" name="Rectangle 8"/>
          <p:cNvSpPr>
            <a:spLocks noGrp="1" noChangeArrowheads="1"/>
          </p:cNvSpPr>
          <p:nvPr>
            <p:ph idx="1"/>
          </p:nvPr>
        </p:nvSpPr>
        <p:spPr>
          <a:xfrm>
            <a:off x="381000" y="2438400"/>
            <a:ext cx="8458200" cy="3810000"/>
          </a:xfrm>
        </p:spPr>
        <p:txBody>
          <a:bodyPr/>
          <a:lstStyle/>
          <a:p>
            <a:pPr eaLnBrk="1" hangingPunct="1">
              <a:lnSpc>
                <a:spcPct val="90000"/>
              </a:lnSpc>
              <a:buFont typeface="Arial" charset="0"/>
              <a:buNone/>
            </a:pPr>
            <a:r>
              <a:rPr lang="en-US" dirty="0" smtClean="0"/>
              <a:t>	</a:t>
            </a:r>
            <a:r>
              <a:rPr lang="en-US" sz="2200" b="1" dirty="0" smtClean="0"/>
              <a:t>Secondhand Smoke (SHS) </a:t>
            </a:r>
            <a:r>
              <a:rPr lang="en-US" sz="2200" dirty="0" smtClean="0"/>
              <a:t>is the combination of two forms of smoke from burning tobacco products:</a:t>
            </a:r>
          </a:p>
          <a:p>
            <a:pPr eaLnBrk="1" hangingPunct="1">
              <a:lnSpc>
                <a:spcPct val="90000"/>
              </a:lnSpc>
            </a:pPr>
            <a:r>
              <a:rPr lang="en-US" sz="2200" b="1" u="sng" dirty="0" smtClean="0">
                <a:solidFill>
                  <a:schemeClr val="accent2">
                    <a:lumMod val="75000"/>
                  </a:schemeClr>
                </a:solidFill>
              </a:rPr>
              <a:t>Side-stream smoke</a:t>
            </a:r>
            <a:r>
              <a:rPr lang="en-US" sz="2200" b="1" dirty="0" smtClean="0">
                <a:solidFill>
                  <a:schemeClr val="accent2">
                    <a:lumMod val="75000"/>
                  </a:schemeClr>
                </a:solidFill>
              </a:rPr>
              <a:t> – </a:t>
            </a:r>
            <a:r>
              <a:rPr lang="en-US" sz="2200" dirty="0" smtClean="0"/>
              <a:t>smoke emitted from a burning cigarette, pipe or cigar</a:t>
            </a:r>
          </a:p>
          <a:p>
            <a:pPr eaLnBrk="1" hangingPunct="1">
              <a:lnSpc>
                <a:spcPct val="90000"/>
              </a:lnSpc>
            </a:pPr>
            <a:r>
              <a:rPr lang="en-US" sz="2200" b="1" u="sng" dirty="0" smtClean="0">
                <a:solidFill>
                  <a:schemeClr val="accent2">
                    <a:lumMod val="75000"/>
                  </a:schemeClr>
                </a:solidFill>
              </a:rPr>
              <a:t>Main-stream smoke</a:t>
            </a:r>
            <a:r>
              <a:rPr lang="en-US" sz="2200" b="1" dirty="0" smtClean="0">
                <a:solidFill>
                  <a:schemeClr val="accent2">
                    <a:lumMod val="75000"/>
                  </a:schemeClr>
                </a:solidFill>
              </a:rPr>
              <a:t> – </a:t>
            </a:r>
            <a:r>
              <a:rPr lang="en-US" sz="2200" dirty="0" smtClean="0"/>
              <a:t>smoke exhaled by the smoker</a:t>
            </a:r>
          </a:p>
          <a:p>
            <a:pPr marL="0" indent="0" eaLnBrk="1" hangingPunct="1">
              <a:lnSpc>
                <a:spcPct val="90000"/>
              </a:lnSpc>
              <a:buNone/>
            </a:pPr>
            <a:endParaRPr lang="en-US" sz="2200" dirty="0" smtClean="0"/>
          </a:p>
          <a:p>
            <a:pPr marL="274320" indent="-274320" eaLnBrk="1" hangingPunct="1">
              <a:lnSpc>
                <a:spcPct val="90000"/>
              </a:lnSpc>
              <a:buNone/>
            </a:pPr>
            <a:r>
              <a:rPr lang="en-US" sz="2200" dirty="0" smtClean="0"/>
              <a:t>   </a:t>
            </a:r>
            <a:r>
              <a:rPr lang="en-US" sz="2200" b="1" dirty="0" smtClean="0"/>
              <a:t>Third-Hand Smoke (THS) – </a:t>
            </a:r>
            <a:r>
              <a:rPr lang="en-US" sz="2200" dirty="0" smtClean="0"/>
              <a:t>tobacco smoke</a:t>
            </a:r>
            <a:r>
              <a:rPr lang="en-US" sz="2200" dirty="0" smtClean="0">
                <a:solidFill>
                  <a:schemeClr val="accent2">
                    <a:lumMod val="75000"/>
                  </a:schemeClr>
                </a:solidFill>
              </a:rPr>
              <a:t> </a:t>
            </a:r>
            <a:r>
              <a:rPr lang="en-US" sz="2200" b="1" dirty="0" smtClean="0">
                <a:solidFill>
                  <a:schemeClr val="accent2">
                    <a:lumMod val="75000"/>
                  </a:schemeClr>
                </a:solidFill>
              </a:rPr>
              <a:t>contamination</a:t>
            </a:r>
            <a:r>
              <a:rPr lang="en-US" sz="2200" dirty="0" smtClean="0">
                <a:solidFill>
                  <a:schemeClr val="accent2">
                    <a:lumMod val="75000"/>
                  </a:schemeClr>
                </a:solidFill>
              </a:rPr>
              <a:t>  </a:t>
            </a:r>
            <a:r>
              <a:rPr lang="en-US" sz="2200" b="1" dirty="0" smtClean="0">
                <a:solidFill>
                  <a:schemeClr val="accent2">
                    <a:lumMod val="75000"/>
                  </a:schemeClr>
                </a:solidFill>
              </a:rPr>
              <a:t>remaining</a:t>
            </a:r>
            <a:r>
              <a:rPr lang="en-US" sz="2200" dirty="0" smtClean="0"/>
              <a:t> after the cigarette has been put out</a:t>
            </a:r>
          </a:p>
          <a:p>
            <a:pPr eaLnBrk="1" hangingPunct="1">
              <a:lnSpc>
                <a:spcPct val="90000"/>
              </a:lnSpc>
            </a:pPr>
            <a:r>
              <a:rPr lang="en-US" sz="2200" dirty="0" smtClean="0"/>
              <a:t>The </a:t>
            </a:r>
            <a:r>
              <a:rPr lang="en-US" sz="2200" b="1" dirty="0" smtClean="0">
                <a:solidFill>
                  <a:schemeClr val="accent2">
                    <a:lumMod val="75000"/>
                  </a:schemeClr>
                </a:solidFill>
              </a:rPr>
              <a:t>toxins</a:t>
            </a:r>
            <a:r>
              <a:rPr lang="en-US" sz="2200" dirty="0" smtClean="0">
                <a:solidFill>
                  <a:schemeClr val="accent2">
                    <a:lumMod val="75000"/>
                  </a:schemeClr>
                </a:solidFill>
              </a:rPr>
              <a:t> </a:t>
            </a:r>
            <a:r>
              <a:rPr lang="en-US" sz="2200" dirty="0" smtClean="0"/>
              <a:t>that</a:t>
            </a:r>
            <a:r>
              <a:rPr lang="en-US" sz="2200" dirty="0" smtClean="0">
                <a:solidFill>
                  <a:schemeClr val="accent2">
                    <a:lumMod val="75000"/>
                  </a:schemeClr>
                </a:solidFill>
              </a:rPr>
              <a:t> </a:t>
            </a:r>
            <a:r>
              <a:rPr lang="en-US" sz="2200" b="1" dirty="0" smtClean="0">
                <a:solidFill>
                  <a:schemeClr val="accent2">
                    <a:lumMod val="75000"/>
                  </a:schemeClr>
                </a:solidFill>
              </a:rPr>
              <a:t>linger in </a:t>
            </a:r>
            <a:r>
              <a:rPr lang="en-US" sz="2200" dirty="0" smtClean="0"/>
              <a:t>clothes, hair,  hands, carpets, sofas, draperies, vehicles and other places hours or even days after a cigarette is put out</a:t>
            </a:r>
          </a:p>
          <a:p>
            <a:pPr eaLnBrk="1" hangingPunct="1">
              <a:lnSpc>
                <a:spcPct val="90000"/>
              </a:lnSpc>
              <a:buFont typeface="Arial" charset="0"/>
              <a:buNone/>
            </a:pPr>
            <a:endParaRPr lang="en-US" sz="3200" dirty="0" smtClean="0"/>
          </a:p>
        </p:txBody>
      </p:sp>
      <p:pic>
        <p:nvPicPr>
          <p:cNvPr id="6" name="Picture 5" descr="abc_third-hand-smoke_090106_mn.jpg"/>
          <p:cNvPicPr>
            <a:picLocks noChangeAspect="1"/>
          </p:cNvPicPr>
          <p:nvPr/>
        </p:nvPicPr>
        <p:blipFill>
          <a:blip r:embed="rId3" cstate="print"/>
          <a:srcRect/>
          <a:stretch>
            <a:fillRect/>
          </a:stretch>
        </p:blipFill>
        <p:spPr bwMode="auto">
          <a:xfrm>
            <a:off x="381001" y="304800"/>
            <a:ext cx="3670634" cy="201168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dirty="0" smtClean="0"/>
              <a:t>Updated September 2013</a:t>
            </a:r>
            <a:endParaRPr lang="en-US" dirty="0"/>
          </a:p>
        </p:txBody>
      </p:sp>
      <p:sp>
        <p:nvSpPr>
          <p:cNvPr id="7" name="Footer Placeholder 6"/>
          <p:cNvSpPr>
            <a:spLocks noGrp="1"/>
          </p:cNvSpPr>
          <p:nvPr>
            <p:ph type="ftr" sz="quarter" idx="11"/>
          </p:nvPr>
        </p:nvSpPr>
        <p:spPr/>
        <p:txBody>
          <a:bodyPr/>
          <a:lstStyle/>
          <a:p>
            <a:pPr>
              <a:defRPr/>
            </a:pPr>
            <a:r>
              <a:rPr lang="en-US" dirty="0" smtClean="0"/>
              <a:t>GWTG: Pause. Prevent.  Protect </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Special Populations</a:t>
            </a:r>
            <a:endParaRPr lang="en-US" dirty="0"/>
          </a:p>
        </p:txBody>
      </p:sp>
      <p:sp>
        <p:nvSpPr>
          <p:cNvPr id="5" name="Footer Placeholder 4"/>
          <p:cNvSpPr>
            <a:spLocks noGrp="1"/>
          </p:cNvSpPr>
          <p:nvPr>
            <p:ph type="ftr" sz="quarter" idx="11"/>
          </p:nvPr>
        </p:nvSpPr>
        <p:spPr/>
        <p:txBody>
          <a:bodyPr/>
          <a:lstStyle/>
          <a:p>
            <a:pPr>
              <a:defRPr/>
            </a:pPr>
            <a:r>
              <a:rPr lang="en-US" dirty="0" smtClean="0"/>
              <a:t>GWTG: Pause. Prevent.  Protect </a:t>
            </a:r>
            <a:endParaRPr lang="en-US" dirty="0"/>
          </a:p>
        </p:txBody>
      </p:sp>
      <p:sp>
        <p:nvSpPr>
          <p:cNvPr id="7" name="Date Placeholder 6"/>
          <p:cNvSpPr>
            <a:spLocks noGrp="1"/>
          </p:cNvSpPr>
          <p:nvPr>
            <p:ph type="dt" sz="half" idx="10"/>
          </p:nvPr>
        </p:nvSpPr>
        <p:spPr/>
        <p:txBody>
          <a:bodyPr/>
          <a:lstStyle/>
          <a:p>
            <a:pPr>
              <a:defRPr/>
            </a:pPr>
            <a:r>
              <a:rPr lang="en-US" dirty="0" smtClean="0"/>
              <a:t>Updated September 2013</a:t>
            </a:r>
            <a:endParaRPr lang="en-US" dirty="0"/>
          </a:p>
        </p:txBody>
      </p:sp>
      <p:graphicFrame>
        <p:nvGraphicFramePr>
          <p:cNvPr id="8" name="Object 7">
            <a:hlinkClick r:id="" action="ppaction://ole?verb=0"/>
          </p:cNvPr>
          <p:cNvGraphicFramePr>
            <a:graphicFrameLocks noChangeAspect="1"/>
          </p:cNvGraphicFramePr>
          <p:nvPr/>
        </p:nvGraphicFramePr>
        <p:xfrm>
          <a:off x="228600" y="2209800"/>
          <a:ext cx="4265578" cy="3198813"/>
        </p:xfrm>
        <a:graphic>
          <a:graphicData uri="http://schemas.openxmlformats.org/presentationml/2006/ole">
            <p:oleObj spid="_x0000_s1029" name="Presentation" r:id="rId3" imgW="4570584" imgH="3427397" progId="PowerPoint.Show.12">
              <p:link updateAutomatic="1"/>
            </p:oleObj>
          </a:graphicData>
        </a:graphic>
      </p:graphicFrame>
      <p:graphicFrame>
        <p:nvGraphicFramePr>
          <p:cNvPr id="9" name="Object 8">
            <a:hlinkClick r:id="" action="ppaction://ole?verb=0"/>
          </p:cNvPr>
          <p:cNvGraphicFramePr>
            <a:graphicFrameLocks noChangeAspect="1"/>
          </p:cNvGraphicFramePr>
          <p:nvPr/>
        </p:nvGraphicFramePr>
        <p:xfrm>
          <a:off x="4648200" y="2209800"/>
          <a:ext cx="4268787" cy="3200400"/>
        </p:xfrm>
        <a:graphic>
          <a:graphicData uri="http://schemas.openxmlformats.org/presentationml/2006/ole">
            <p:oleObj spid="_x0000_s1030" name="Presentation" r:id="rId4" imgW="4570584" imgH="3427397" progId="PowerPoint.Show.12">
              <p:link updateAutomatic="1"/>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352800" y="5334000"/>
            <a:ext cx="5514975" cy="1035050"/>
          </a:xfrm>
        </p:spPr>
        <p:txBody>
          <a:bodyPr/>
          <a:lstStyle/>
          <a:p>
            <a:pPr eaLnBrk="1" hangingPunct="1">
              <a:defRPr/>
            </a:pPr>
            <a:r>
              <a:rPr lang="en-US" sz="2800" dirty="0" smtClean="0">
                <a:latin typeface="+mn-lt"/>
              </a:rPr>
              <a:t/>
            </a:r>
            <a:br>
              <a:rPr lang="en-US" sz="2800" dirty="0" smtClean="0">
                <a:latin typeface="+mn-lt"/>
              </a:rPr>
            </a:br>
            <a:r>
              <a:rPr lang="en-US" sz="2800" dirty="0" smtClean="0">
                <a:latin typeface="+mn-lt"/>
              </a:rPr>
              <a:t>So Why are People Still Using it?</a:t>
            </a:r>
          </a:p>
        </p:txBody>
      </p:sp>
      <p:sp>
        <p:nvSpPr>
          <p:cNvPr id="33795" name="Text Placeholder 2"/>
          <p:cNvSpPr>
            <a:spLocks noGrp="1"/>
          </p:cNvSpPr>
          <p:nvPr>
            <p:ph type="body" sz="half" idx="2"/>
          </p:nvPr>
        </p:nvSpPr>
        <p:spPr>
          <a:xfrm>
            <a:off x="152400" y="1828800"/>
            <a:ext cx="2667000" cy="4419600"/>
          </a:xfrm>
        </p:spPr>
        <p:txBody>
          <a:bodyPr/>
          <a:lstStyle/>
          <a:p>
            <a:pPr algn="ctr" eaLnBrk="1" hangingPunct="1">
              <a:defRPr/>
            </a:pPr>
            <a:r>
              <a:rPr lang="en-US" sz="4000" dirty="0" smtClean="0">
                <a:latin typeface="+mj-lt"/>
              </a:rPr>
              <a:t>Tobacco Kills</a:t>
            </a:r>
          </a:p>
        </p:txBody>
      </p:sp>
      <p:sp>
        <p:nvSpPr>
          <p:cNvPr id="30725" name="Footer Placeholder 5"/>
          <p:cNvSpPr>
            <a:spLocks noGrp="1"/>
          </p:cNvSpPr>
          <p:nvPr>
            <p:ph type="ftr"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dirty="0" smtClean="0"/>
              <a:t>GWTG: Pause. Prevent.  Protect </a:t>
            </a:r>
          </a:p>
        </p:txBody>
      </p:sp>
      <p:pic>
        <p:nvPicPr>
          <p:cNvPr id="30726" name="Picture 7" descr="C:\Documents and Settings\xmerced\Local Settings\Temporary Internet Files\Content.IE5\YL7YYK4W\MPj01788210000[1].jpg"/>
          <p:cNvPicPr>
            <a:picLocks noChangeAspect="1" noChangeArrowheads="1"/>
          </p:cNvPicPr>
          <p:nvPr/>
        </p:nvPicPr>
        <p:blipFill>
          <a:blip r:embed="rId3" cstate="print"/>
          <a:srcRect/>
          <a:stretch>
            <a:fillRect/>
          </a:stretch>
        </p:blipFill>
        <p:spPr bwMode="auto">
          <a:xfrm>
            <a:off x="7696200" y="457200"/>
            <a:ext cx="1295400" cy="2411413"/>
          </a:xfrm>
          <a:prstGeom prst="rect">
            <a:avLst/>
          </a:prstGeom>
          <a:noFill/>
          <a:ln w="9525">
            <a:noFill/>
            <a:miter lim="800000"/>
            <a:headEnd/>
            <a:tailEnd/>
          </a:ln>
        </p:spPr>
      </p:pic>
      <p:pic>
        <p:nvPicPr>
          <p:cNvPr id="30727" name="Picture 8" descr="C:\Documents and Settings\xmerced\Local Settings\Temporary Internet Files\Content.IE5\H8DKIBQG\MPj04427050000[1].jpg"/>
          <p:cNvPicPr>
            <a:picLocks noChangeAspect="1" noChangeArrowheads="1"/>
          </p:cNvPicPr>
          <p:nvPr/>
        </p:nvPicPr>
        <p:blipFill>
          <a:blip r:embed="rId4" cstate="print"/>
          <a:srcRect/>
          <a:stretch>
            <a:fillRect/>
          </a:stretch>
        </p:blipFill>
        <p:spPr bwMode="auto">
          <a:xfrm>
            <a:off x="6019800" y="457200"/>
            <a:ext cx="1739900" cy="2514600"/>
          </a:xfrm>
          <a:prstGeom prst="rect">
            <a:avLst/>
          </a:prstGeom>
          <a:noFill/>
          <a:ln w="9525">
            <a:noFill/>
            <a:miter lim="800000"/>
            <a:headEnd/>
            <a:tailEnd/>
          </a:ln>
        </p:spPr>
      </p:pic>
      <p:pic>
        <p:nvPicPr>
          <p:cNvPr id="30728" name="Picture 9" descr="C:\Documents and Settings\xmerced\Local Settings\Temporary Internet Files\Content.IE5\HG0USNNF\MPj04427650000[1].jpg"/>
          <p:cNvPicPr>
            <a:picLocks noChangeAspect="1" noChangeArrowheads="1"/>
          </p:cNvPicPr>
          <p:nvPr/>
        </p:nvPicPr>
        <p:blipFill>
          <a:blip r:embed="rId5" cstate="print"/>
          <a:srcRect/>
          <a:stretch>
            <a:fillRect/>
          </a:stretch>
        </p:blipFill>
        <p:spPr bwMode="auto">
          <a:xfrm>
            <a:off x="6781800" y="2819400"/>
            <a:ext cx="2209800" cy="2362200"/>
          </a:xfrm>
          <a:prstGeom prst="rect">
            <a:avLst/>
          </a:prstGeom>
          <a:noFill/>
          <a:ln w="9525">
            <a:noFill/>
            <a:miter lim="800000"/>
            <a:headEnd/>
            <a:tailEnd/>
          </a:ln>
        </p:spPr>
      </p:pic>
      <p:pic>
        <p:nvPicPr>
          <p:cNvPr id="30729" name="Picture 11" descr="C:\Documents and Settings\xmerced\Local Settings\Temporary Internet Files\Content.IE5\YL7YYK4W\MPPH01985J0000[1].jpg"/>
          <p:cNvPicPr>
            <a:picLocks noChangeAspect="1" noChangeArrowheads="1"/>
          </p:cNvPicPr>
          <p:nvPr/>
        </p:nvPicPr>
        <p:blipFill>
          <a:blip r:embed="rId6" cstate="print"/>
          <a:srcRect/>
          <a:stretch>
            <a:fillRect/>
          </a:stretch>
        </p:blipFill>
        <p:spPr bwMode="auto">
          <a:xfrm>
            <a:off x="4267200" y="457200"/>
            <a:ext cx="1828800" cy="2819400"/>
          </a:xfrm>
          <a:prstGeom prst="rect">
            <a:avLst/>
          </a:prstGeom>
          <a:noFill/>
          <a:ln w="9525">
            <a:noFill/>
            <a:miter lim="800000"/>
            <a:headEnd/>
            <a:tailEnd/>
          </a:ln>
        </p:spPr>
      </p:pic>
      <p:pic>
        <p:nvPicPr>
          <p:cNvPr id="30730" name="Picture 12" descr="C:\Documents and Settings\xmerced\Local Settings\Temporary Internet Files\Content.IE5\H8DKIBQG\MPj04027240000[1].jpg"/>
          <p:cNvPicPr>
            <a:picLocks noChangeAspect="1" noChangeArrowheads="1"/>
          </p:cNvPicPr>
          <p:nvPr/>
        </p:nvPicPr>
        <p:blipFill>
          <a:blip r:embed="rId7" cstate="print"/>
          <a:srcRect/>
          <a:stretch>
            <a:fillRect/>
          </a:stretch>
        </p:blipFill>
        <p:spPr bwMode="auto">
          <a:xfrm>
            <a:off x="4648200" y="2971800"/>
            <a:ext cx="2170113" cy="2576513"/>
          </a:xfrm>
          <a:prstGeom prst="rect">
            <a:avLst/>
          </a:prstGeom>
          <a:noFill/>
          <a:ln w="9525">
            <a:noFill/>
            <a:miter lim="800000"/>
            <a:headEnd/>
            <a:tailEnd/>
          </a:ln>
        </p:spPr>
      </p:pic>
      <p:pic>
        <p:nvPicPr>
          <p:cNvPr id="30731" name="Picture 13" descr="C:\Documents and Settings\xmerced\Local Settings\Temporary Internet Files\Content.IE5\H8DKIBQG\MPj04436140000[1].jpg"/>
          <p:cNvPicPr>
            <a:picLocks noChangeAspect="1" noChangeArrowheads="1"/>
          </p:cNvPicPr>
          <p:nvPr/>
        </p:nvPicPr>
        <p:blipFill>
          <a:blip r:embed="rId8" cstate="print"/>
          <a:srcRect/>
          <a:stretch>
            <a:fillRect/>
          </a:stretch>
        </p:blipFill>
        <p:spPr bwMode="auto">
          <a:xfrm>
            <a:off x="2895600" y="2971800"/>
            <a:ext cx="1828800" cy="2667000"/>
          </a:xfrm>
          <a:prstGeom prst="rect">
            <a:avLst/>
          </a:prstGeom>
          <a:noFill/>
          <a:ln w="9525">
            <a:noFill/>
            <a:miter lim="800000"/>
            <a:headEnd/>
            <a:tailEnd/>
          </a:ln>
        </p:spPr>
      </p:pic>
      <p:pic>
        <p:nvPicPr>
          <p:cNvPr id="30732" name="Picture 14" descr="C:\Documents and Settings\xmerced\Local Settings\Temporary Internet Files\Content.IE5\H8DKIBQG\MPj04436910000[1].jpg"/>
          <p:cNvPicPr>
            <a:picLocks noChangeAspect="1" noChangeArrowheads="1"/>
          </p:cNvPicPr>
          <p:nvPr/>
        </p:nvPicPr>
        <p:blipFill>
          <a:blip r:embed="rId9" cstate="print"/>
          <a:srcRect/>
          <a:stretch>
            <a:fillRect/>
          </a:stretch>
        </p:blipFill>
        <p:spPr bwMode="auto">
          <a:xfrm>
            <a:off x="2667000" y="457200"/>
            <a:ext cx="1676400" cy="2895600"/>
          </a:xfrm>
          <a:prstGeom prst="rect">
            <a:avLst/>
          </a:prstGeom>
          <a:noFill/>
          <a:ln w="9525">
            <a:noFill/>
            <a:miter lim="800000"/>
            <a:headEnd/>
            <a:tailEnd/>
          </a:ln>
        </p:spPr>
      </p:pic>
      <p:sp>
        <p:nvSpPr>
          <p:cNvPr id="12" name="Date Placeholder 11"/>
          <p:cNvSpPr>
            <a:spLocks noGrp="1"/>
          </p:cNvSpPr>
          <p:nvPr>
            <p:ph type="dt" sz="half" idx="11"/>
          </p:nvPr>
        </p:nvSpPr>
        <p:spPr/>
        <p:txBody>
          <a:bodyPr/>
          <a:lstStyle/>
          <a:p>
            <a:pPr>
              <a:defRPr/>
            </a:pPr>
            <a:r>
              <a:rPr lang="en-US" dirty="0" smtClean="0"/>
              <a:t>Updated September 2013</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of Tobacco</a:t>
            </a:r>
            <a:endParaRPr lang="en-US" dirty="0"/>
          </a:p>
        </p:txBody>
      </p:sp>
      <p:sp>
        <p:nvSpPr>
          <p:cNvPr id="4" name="Content Placeholder 3"/>
          <p:cNvSpPr>
            <a:spLocks noGrp="1"/>
          </p:cNvSpPr>
          <p:nvPr>
            <p:ph sz="half" idx="1"/>
          </p:nvPr>
        </p:nvSpPr>
        <p:spPr/>
        <p:txBody>
          <a:bodyPr/>
          <a:lstStyle/>
          <a:p>
            <a:pPr marL="0" indent="0">
              <a:buNone/>
            </a:pPr>
            <a:r>
              <a:rPr lang="en-US" b="1" u="sng" dirty="0" smtClean="0"/>
              <a:t>Smoking Tobacco</a:t>
            </a:r>
          </a:p>
          <a:p>
            <a:r>
              <a:rPr lang="en-US" dirty="0" smtClean="0"/>
              <a:t>Cigarettes (</a:t>
            </a:r>
            <a:r>
              <a:rPr lang="en-US" sz="2400" dirty="0" smtClean="0"/>
              <a:t>10 mgs of nicotine/each)</a:t>
            </a:r>
          </a:p>
          <a:p>
            <a:r>
              <a:rPr lang="en-US" dirty="0" smtClean="0"/>
              <a:t>Cigars (equal to 1.5 packs of cigarettes)</a:t>
            </a:r>
          </a:p>
          <a:p>
            <a:r>
              <a:rPr lang="en-US" dirty="0" smtClean="0"/>
              <a:t>Pipes</a:t>
            </a:r>
          </a:p>
          <a:p>
            <a:r>
              <a:rPr lang="en-US" dirty="0" smtClean="0"/>
              <a:t>Bidis</a:t>
            </a:r>
            <a:endParaRPr lang="en-US" dirty="0" smtClean="0"/>
          </a:p>
          <a:p>
            <a:r>
              <a:rPr lang="en-US" dirty="0" smtClean="0"/>
              <a:t>Cloves</a:t>
            </a:r>
          </a:p>
          <a:p>
            <a:r>
              <a:rPr lang="en-US" dirty="0" smtClean="0"/>
              <a:t>Hookah</a:t>
            </a:r>
          </a:p>
          <a:p>
            <a:r>
              <a:rPr lang="en-US" dirty="0" smtClean="0"/>
              <a:t>E-cigarette</a:t>
            </a:r>
            <a:endParaRPr lang="en-US" dirty="0"/>
          </a:p>
        </p:txBody>
      </p:sp>
      <p:sp>
        <p:nvSpPr>
          <p:cNvPr id="14" name="Content Placeholder 13"/>
          <p:cNvSpPr>
            <a:spLocks noGrp="1"/>
          </p:cNvSpPr>
          <p:nvPr>
            <p:ph sz="half" idx="2"/>
          </p:nvPr>
        </p:nvSpPr>
        <p:spPr>
          <a:xfrm>
            <a:off x="4800600" y="1371600"/>
            <a:ext cx="4038600" cy="5029200"/>
          </a:xfrm>
        </p:spPr>
        <p:txBody>
          <a:bodyPr/>
          <a:lstStyle/>
          <a:p>
            <a:pPr marL="0" indent="0">
              <a:buNone/>
            </a:pPr>
            <a:r>
              <a:rPr lang="en-US" b="1" u="sng" dirty="0" smtClean="0"/>
              <a:t>Smokeless Tobacco</a:t>
            </a:r>
          </a:p>
          <a:p>
            <a:r>
              <a:rPr lang="en-US" dirty="0" smtClean="0"/>
              <a:t>Chewing Tobacco (1 can = 3 packs of cigarettes)</a:t>
            </a:r>
          </a:p>
          <a:p>
            <a:r>
              <a:rPr lang="en-US" dirty="0" smtClean="0"/>
              <a:t>Moist Snuff (aka spit or “dip”)</a:t>
            </a:r>
          </a:p>
          <a:p>
            <a:r>
              <a:rPr lang="en-US" dirty="0" smtClean="0"/>
              <a:t>Moist </a:t>
            </a:r>
            <a:r>
              <a:rPr lang="en-US" dirty="0"/>
              <a:t>Snus</a:t>
            </a:r>
            <a:endParaRPr lang="en-US" dirty="0"/>
          </a:p>
          <a:p>
            <a:r>
              <a:rPr lang="en-US" dirty="0" smtClean="0"/>
              <a:t>Dissolvable Products</a:t>
            </a:r>
          </a:p>
          <a:p>
            <a:pPr marL="547687" lvl="2">
              <a:buClr>
                <a:schemeClr val="accent1"/>
              </a:buClr>
              <a:buFont typeface="Wingdings 2" pitchFamily="18" charset="2"/>
              <a:buChar char=""/>
            </a:pPr>
            <a:r>
              <a:rPr lang="en-US" sz="2400" dirty="0"/>
              <a:t>Tablets</a:t>
            </a:r>
          </a:p>
          <a:p>
            <a:pPr marL="547687" lvl="2">
              <a:buClr>
                <a:schemeClr val="accent1"/>
              </a:buClr>
              <a:buFont typeface="Wingdings 2" pitchFamily="18" charset="2"/>
              <a:buChar char=""/>
            </a:pPr>
            <a:r>
              <a:rPr lang="en-US" sz="2400" dirty="0">
                <a:solidFill>
                  <a:schemeClr val="tx1"/>
                </a:solidFill>
              </a:rPr>
              <a:t>Sticks</a:t>
            </a:r>
          </a:p>
          <a:p>
            <a:pPr marL="547687" lvl="2">
              <a:buClr>
                <a:schemeClr val="accent1"/>
              </a:buClr>
              <a:buFont typeface="Wingdings 2" pitchFamily="18" charset="2"/>
              <a:buChar char=""/>
            </a:pPr>
            <a:r>
              <a:rPr lang="en-US" sz="2400" dirty="0">
                <a:solidFill>
                  <a:schemeClr val="tx1"/>
                </a:solidFill>
              </a:rPr>
              <a:t>Strips</a:t>
            </a:r>
          </a:p>
          <a:p>
            <a:pPr marL="547687" lvl="2">
              <a:buClr>
                <a:schemeClr val="accent1"/>
              </a:buClr>
              <a:buFont typeface="Wingdings 2" pitchFamily="18" charset="2"/>
              <a:buChar char=""/>
            </a:pPr>
            <a:r>
              <a:rPr lang="en-US" sz="2400" dirty="0">
                <a:solidFill>
                  <a:schemeClr val="tx1"/>
                </a:solidFill>
              </a:rPr>
              <a:t>Candy flavored</a:t>
            </a:r>
          </a:p>
          <a:p>
            <a:endParaRPr lang="en-US" dirty="0" smtClean="0"/>
          </a:p>
        </p:txBody>
      </p:sp>
      <p:sp>
        <p:nvSpPr>
          <p:cNvPr id="5" name="Footer Placeholder 4"/>
          <p:cNvSpPr>
            <a:spLocks noGrp="1"/>
          </p:cNvSpPr>
          <p:nvPr>
            <p:ph type="ftr" sz="quarter" idx="11"/>
          </p:nvPr>
        </p:nvSpPr>
        <p:spPr>
          <a:xfrm>
            <a:off x="304800" y="6410325"/>
            <a:ext cx="8839200" cy="219075"/>
          </a:xfrm>
        </p:spPr>
        <p:txBody>
          <a:bodyPr/>
          <a:lstStyle/>
          <a:p>
            <a:pPr>
              <a:defRPr/>
            </a:pPr>
            <a:r>
              <a:rPr lang="en-US" dirty="0" smtClean="0"/>
              <a:t>GWTG: Pause. Prevent.  Protect </a:t>
            </a:r>
            <a:endParaRPr lang="en-US" dirty="0"/>
          </a:p>
        </p:txBody>
      </p:sp>
      <p:sp>
        <p:nvSpPr>
          <p:cNvPr id="6" name="TextBox 5"/>
          <p:cNvSpPr txBox="1"/>
          <p:nvPr/>
        </p:nvSpPr>
        <p:spPr>
          <a:xfrm>
            <a:off x="685800" y="4876800"/>
            <a:ext cx="609600" cy="369332"/>
          </a:xfrm>
          <a:prstGeom prst="rect">
            <a:avLst/>
          </a:prstGeom>
          <a:noFill/>
        </p:spPr>
        <p:txBody>
          <a:bodyPr wrap="square" rtlCol="0">
            <a:spAutoFit/>
          </a:bodyPr>
          <a:lstStyle/>
          <a:p>
            <a:endParaRPr lang="en-US" dirty="0"/>
          </a:p>
        </p:txBody>
      </p:sp>
      <p:sp>
        <p:nvSpPr>
          <p:cNvPr id="7" name="Date Placeholder 6"/>
          <p:cNvSpPr>
            <a:spLocks noGrp="1"/>
          </p:cNvSpPr>
          <p:nvPr>
            <p:ph type="dt" sz="half" idx="10"/>
          </p:nvPr>
        </p:nvSpPr>
        <p:spPr/>
        <p:txBody>
          <a:bodyPr/>
          <a:lstStyle/>
          <a:p>
            <a:pPr>
              <a:defRPr/>
            </a:pPr>
            <a:r>
              <a:rPr lang="en-US" dirty="0" smtClean="0"/>
              <a:t>Updated September 2013</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p:txBody>
          <a:bodyPr/>
          <a:lstStyle/>
          <a:p>
            <a:pPr algn="ctr" eaLnBrk="1" hangingPunct="1"/>
            <a:r>
              <a:rPr lang="en-US" sz="4000" dirty="0" smtClean="0">
                <a:solidFill>
                  <a:schemeClr val="accent1"/>
                </a:solidFill>
              </a:rPr>
              <a:t>Over 7,000 Chemicals</a:t>
            </a:r>
            <a:br>
              <a:rPr lang="en-US" sz="4000" dirty="0" smtClean="0">
                <a:solidFill>
                  <a:schemeClr val="accent1"/>
                </a:solidFill>
              </a:rPr>
            </a:br>
            <a:r>
              <a:rPr lang="en-US" sz="2800" b="0" dirty="0" smtClean="0">
                <a:solidFill>
                  <a:schemeClr val="accent1"/>
                </a:solidFill>
              </a:rPr>
              <a:t>(70 Carcinogens)</a:t>
            </a:r>
          </a:p>
        </p:txBody>
      </p:sp>
      <p:pic>
        <p:nvPicPr>
          <p:cNvPr id="24579" name="Picture Placeholder 11" descr="4000 chemicals English test2.jpg"/>
          <p:cNvPicPr>
            <a:picLocks noGrp="1" noChangeAspect="1"/>
          </p:cNvPicPr>
          <p:nvPr>
            <p:ph type="pic" idx="1"/>
          </p:nvPr>
        </p:nvPicPr>
        <p:blipFill>
          <a:blip r:embed="rId3" cstate="print"/>
          <a:srcRect l="3125" t="5000" r="3125" b="5000"/>
          <a:stretch>
            <a:fillRect/>
          </a:stretch>
        </p:blipFill>
        <p:spPr>
          <a:xfrm>
            <a:off x="3124200" y="1287463"/>
            <a:ext cx="5600700" cy="3360737"/>
          </a:xfrm>
        </p:spPr>
      </p:pic>
      <p:sp>
        <p:nvSpPr>
          <p:cNvPr id="11" name="Text Placeholder 10"/>
          <p:cNvSpPr>
            <a:spLocks noGrp="1"/>
          </p:cNvSpPr>
          <p:nvPr>
            <p:ph type="body" sz="half" idx="2"/>
          </p:nvPr>
        </p:nvSpPr>
        <p:spPr>
          <a:xfrm>
            <a:off x="228600" y="1524000"/>
            <a:ext cx="2590800" cy="5257800"/>
          </a:xfrm>
        </p:spPr>
        <p:txBody>
          <a:bodyPr>
            <a:normAutofit/>
          </a:bodyPr>
          <a:lstStyle/>
          <a:p>
            <a:pPr marL="287338" indent="-287338" eaLnBrk="1" fontAlgn="auto" hangingPunct="1">
              <a:spcAft>
                <a:spcPts val="0"/>
              </a:spcAft>
              <a:buClr>
                <a:schemeClr val="bg1"/>
              </a:buClr>
              <a:buFont typeface="Wingdings 2" pitchFamily="18" charset="2"/>
              <a:buChar char=""/>
              <a:defRPr/>
            </a:pPr>
            <a:r>
              <a:rPr lang="en-US" sz="2800" dirty="0" smtClean="0"/>
              <a:t>Tobacco leaf</a:t>
            </a:r>
          </a:p>
          <a:p>
            <a:pPr marL="574675" lvl="1" indent="-234950" eaLnBrk="1" fontAlgn="auto" hangingPunct="1">
              <a:spcBef>
                <a:spcPts val="0"/>
              </a:spcBef>
              <a:spcAft>
                <a:spcPts val="0"/>
              </a:spcAft>
              <a:buClr>
                <a:schemeClr val="bg1"/>
              </a:buClr>
              <a:buFont typeface="Wingdings" pitchFamily="2" charset="2"/>
              <a:buChar char="¡"/>
              <a:defRPr/>
            </a:pPr>
            <a:r>
              <a:rPr lang="en-US" sz="2000" dirty="0" smtClean="0">
                <a:solidFill>
                  <a:schemeClr val="bg1"/>
                </a:solidFill>
              </a:rPr>
              <a:t>Natural, cultivation and curing process</a:t>
            </a:r>
          </a:p>
          <a:p>
            <a:pPr marL="287338" indent="-287338" eaLnBrk="1" fontAlgn="auto" hangingPunct="1">
              <a:spcBef>
                <a:spcPts val="1200"/>
              </a:spcBef>
              <a:spcAft>
                <a:spcPts val="0"/>
              </a:spcAft>
              <a:buClr>
                <a:schemeClr val="bg1"/>
              </a:buClr>
              <a:buFont typeface="Wingdings 2" pitchFamily="18" charset="2"/>
              <a:buChar char=""/>
              <a:defRPr/>
            </a:pPr>
            <a:r>
              <a:rPr lang="en-US" sz="2800" dirty="0" smtClean="0"/>
              <a:t>Additives</a:t>
            </a:r>
          </a:p>
          <a:p>
            <a:pPr marL="574675" lvl="1" indent="-234950" eaLnBrk="1" fontAlgn="auto" hangingPunct="1">
              <a:spcBef>
                <a:spcPts val="400"/>
              </a:spcBef>
              <a:spcAft>
                <a:spcPts val="0"/>
              </a:spcAft>
              <a:buClr>
                <a:schemeClr val="bg1"/>
              </a:buClr>
              <a:buFont typeface="Wingdings" pitchFamily="2" charset="2"/>
              <a:buChar char="¡"/>
              <a:defRPr/>
            </a:pPr>
            <a:r>
              <a:rPr lang="en-US" sz="2000" dirty="0" smtClean="0">
                <a:solidFill>
                  <a:schemeClr val="bg1"/>
                </a:solidFill>
              </a:rPr>
              <a:t>By tobacco companies</a:t>
            </a:r>
          </a:p>
          <a:p>
            <a:pPr marL="287338" indent="-287338" eaLnBrk="1" fontAlgn="auto" hangingPunct="1">
              <a:spcBef>
                <a:spcPts val="1200"/>
              </a:spcBef>
              <a:spcAft>
                <a:spcPts val="0"/>
              </a:spcAft>
              <a:buClr>
                <a:schemeClr val="bg1"/>
              </a:buClr>
              <a:buFont typeface="Wingdings 2" pitchFamily="18" charset="2"/>
              <a:buChar char=""/>
              <a:defRPr/>
            </a:pPr>
            <a:r>
              <a:rPr lang="en-US" sz="2800" dirty="0" smtClean="0"/>
              <a:t>Paper and filter</a:t>
            </a:r>
          </a:p>
          <a:p>
            <a:pPr marL="569913" lvl="1" indent="-230188" eaLnBrk="1" fontAlgn="auto" hangingPunct="1">
              <a:spcBef>
                <a:spcPts val="0"/>
              </a:spcBef>
              <a:spcAft>
                <a:spcPts val="0"/>
              </a:spcAft>
              <a:buClr>
                <a:schemeClr val="bg1"/>
              </a:buClr>
              <a:buFont typeface="Wingdings" pitchFamily="2" charset="2"/>
              <a:buChar char="¡"/>
              <a:defRPr/>
            </a:pPr>
            <a:r>
              <a:rPr lang="en-US" sz="2000" dirty="0" smtClean="0">
                <a:solidFill>
                  <a:schemeClr val="bg1"/>
                </a:solidFill>
              </a:rPr>
              <a:t>Fibers inhaled</a:t>
            </a:r>
          </a:p>
          <a:p>
            <a:pPr marL="287338" indent="-287338" eaLnBrk="1" fontAlgn="auto" hangingPunct="1">
              <a:spcBef>
                <a:spcPts val="1200"/>
              </a:spcBef>
              <a:spcAft>
                <a:spcPts val="0"/>
              </a:spcAft>
              <a:buClr>
                <a:schemeClr val="bg1"/>
              </a:buClr>
              <a:buFont typeface="Wingdings 2" pitchFamily="18" charset="2"/>
              <a:buChar char=""/>
              <a:defRPr/>
            </a:pPr>
            <a:r>
              <a:rPr lang="en-US" sz="2400" dirty="0" smtClean="0"/>
              <a:t>Pyrolysis </a:t>
            </a:r>
          </a:p>
          <a:p>
            <a:pPr marL="569913" lvl="1" indent="-230188" eaLnBrk="1" fontAlgn="auto" hangingPunct="1">
              <a:spcBef>
                <a:spcPts val="0"/>
              </a:spcBef>
              <a:spcAft>
                <a:spcPts val="0"/>
              </a:spcAft>
              <a:buClr>
                <a:schemeClr val="bg1"/>
              </a:buClr>
              <a:buFont typeface="Wingdings" pitchFamily="2" charset="2"/>
              <a:buChar char="¡"/>
              <a:defRPr/>
            </a:pPr>
            <a:r>
              <a:rPr lang="en-US" sz="2000" dirty="0" smtClean="0">
                <a:solidFill>
                  <a:schemeClr val="bg1"/>
                </a:solidFill>
              </a:rPr>
              <a:t>Combustion</a:t>
            </a:r>
          </a:p>
          <a:p>
            <a:pPr eaLnBrk="1" fontAlgn="auto" hangingPunct="1">
              <a:buFont typeface="Arial" pitchFamily="34" charset="0"/>
              <a:buChar char="•"/>
              <a:defRPr/>
            </a:pPr>
            <a:endParaRPr lang="en-US" sz="2400" dirty="0"/>
          </a:p>
        </p:txBody>
      </p:sp>
      <p:sp>
        <p:nvSpPr>
          <p:cNvPr id="24582" name="Footer Placeholder 5"/>
          <p:cNvSpPr>
            <a:spLocks noGrp="1"/>
          </p:cNvSpPr>
          <p:nvPr>
            <p:ph type="ftr"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dirty="0" smtClean="0"/>
              <a:t>GWTG: Pause. Prevent.  Protect </a:t>
            </a:r>
          </a:p>
        </p:txBody>
      </p:sp>
      <p:sp>
        <p:nvSpPr>
          <p:cNvPr id="6" name="Date Placeholder 5"/>
          <p:cNvSpPr>
            <a:spLocks noGrp="1"/>
          </p:cNvSpPr>
          <p:nvPr>
            <p:ph type="dt" sz="half" idx="11"/>
          </p:nvPr>
        </p:nvSpPr>
        <p:spPr/>
        <p:txBody>
          <a:bodyPr/>
          <a:lstStyle/>
          <a:p>
            <a:pPr>
              <a:defRPr/>
            </a:pPr>
            <a:r>
              <a:rPr lang="en-US" dirty="0" smtClean="0"/>
              <a:t>Updated September 2013</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mages (2).jpeg"/>
          <p:cNvPicPr>
            <a:picLocks noChangeAspect="1"/>
          </p:cNvPicPr>
          <p:nvPr/>
        </p:nvPicPr>
        <p:blipFill rotWithShape="1">
          <a:blip r:embed="rId2" cstate="print">
            <a:extLst>
              <a:ext uri="{28A0092B-C50C-407E-A947-70E740481C1C}">
                <a14:useLocalDpi xmlns:a14="http://schemas.microsoft.com/office/drawing/2010/main" xmlns="" val="0"/>
              </a:ext>
            </a:extLst>
          </a:blip>
          <a:srcRect l="8211" r="8830"/>
          <a:stretch/>
        </p:blipFill>
        <p:spPr>
          <a:xfrm>
            <a:off x="288758" y="4658226"/>
            <a:ext cx="2073442" cy="1524000"/>
          </a:xfrm>
          <a:prstGeom prst="rect">
            <a:avLst/>
          </a:prstGeom>
        </p:spPr>
      </p:pic>
      <p:pic>
        <p:nvPicPr>
          <p:cNvPr id="13" name="Picture 12" descr="images (1).jpe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84554" y="228600"/>
            <a:ext cx="3107045" cy="2247900"/>
          </a:xfrm>
          <a:prstGeom prst="rect">
            <a:avLst/>
          </a:prstGeom>
        </p:spPr>
      </p:pic>
      <p:pic>
        <p:nvPicPr>
          <p:cNvPr id="12" name="Picture 11" descr="gI_RedMan3cans.jpg"/>
          <p:cNvPicPr>
            <a:picLocks noChangeAspect="1"/>
          </p:cNvPicPr>
          <p:nvPr/>
        </p:nvPicPr>
        <p:blipFill rotWithShape="1">
          <a:blip r:embed="rId4" cstate="print">
            <a:extLst>
              <a:ext uri="{28A0092B-C50C-407E-A947-70E740481C1C}">
                <a14:useLocalDpi xmlns:a14="http://schemas.microsoft.com/office/drawing/2010/main" xmlns="" val="0"/>
              </a:ext>
            </a:extLst>
          </a:blip>
          <a:srcRect l="8159" t="5017" r="14538"/>
          <a:stretch/>
        </p:blipFill>
        <p:spPr>
          <a:xfrm>
            <a:off x="2653414" y="4274875"/>
            <a:ext cx="1842385" cy="1865356"/>
          </a:xfrm>
          <a:prstGeom prst="rect">
            <a:avLst/>
          </a:prstGeom>
        </p:spPr>
      </p:pic>
      <p:pic>
        <p:nvPicPr>
          <p:cNvPr id="8" name="Picture 7" descr="f5fa8_camel-dissolvable-tobacco.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495800" y="3581400"/>
            <a:ext cx="4572000" cy="2819400"/>
          </a:xfrm>
          <a:prstGeom prst="rect">
            <a:avLst/>
          </a:prstGeom>
        </p:spPr>
      </p:pic>
      <p:pic>
        <p:nvPicPr>
          <p:cNvPr id="10" name="Picture 9" descr="Killer Candy Photo Contest 9.jp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343400" y="1752600"/>
            <a:ext cx="2829011" cy="2103120"/>
          </a:xfrm>
          <a:prstGeom prst="rect">
            <a:avLst/>
          </a:prstGeom>
        </p:spPr>
      </p:pic>
      <p:sp>
        <p:nvSpPr>
          <p:cNvPr id="5" name="Date Placeholder 4"/>
          <p:cNvSpPr>
            <a:spLocks noGrp="1"/>
          </p:cNvSpPr>
          <p:nvPr>
            <p:ph type="dt" sz="half" idx="10"/>
          </p:nvPr>
        </p:nvSpPr>
        <p:spPr/>
        <p:txBody>
          <a:bodyPr/>
          <a:lstStyle/>
          <a:p>
            <a:pPr>
              <a:defRPr/>
            </a:pPr>
            <a:r>
              <a:rPr lang="en-US" dirty="0" smtClean="0"/>
              <a:t>Updated September 2013</a:t>
            </a:r>
            <a:endParaRPr lang="en-US" dirty="0"/>
          </a:p>
        </p:txBody>
      </p:sp>
      <p:sp>
        <p:nvSpPr>
          <p:cNvPr id="6" name="Footer Placeholder 5"/>
          <p:cNvSpPr>
            <a:spLocks noGrp="1"/>
          </p:cNvSpPr>
          <p:nvPr>
            <p:ph type="ftr" sz="quarter" idx="11"/>
          </p:nvPr>
        </p:nvSpPr>
        <p:spPr/>
        <p:txBody>
          <a:bodyPr/>
          <a:lstStyle/>
          <a:p>
            <a:pPr>
              <a:defRPr/>
            </a:pPr>
            <a:r>
              <a:rPr lang="en-US" dirty="0" smtClean="0"/>
              <a:t>GWTG: Pause. Prevent.  Protect </a:t>
            </a:r>
            <a:endParaRPr lang="en-US" dirty="0"/>
          </a:p>
        </p:txBody>
      </p:sp>
      <p:pic>
        <p:nvPicPr>
          <p:cNvPr id="9" name="Picture 8" descr="images.jpe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28600" y="228600"/>
            <a:ext cx="3843030" cy="2079016"/>
          </a:xfrm>
          <a:prstGeom prst="rect">
            <a:avLst/>
          </a:prstGeom>
        </p:spPr>
      </p:pic>
      <p:pic>
        <p:nvPicPr>
          <p:cNvPr id="11" name="Picture 10" descr="user2174_pic58146_1329778957.jp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447800" y="2743200"/>
            <a:ext cx="1662815" cy="1965817"/>
          </a:xfrm>
          <a:prstGeom prst="rect">
            <a:avLst/>
          </a:prstGeom>
        </p:spPr>
      </p:pic>
    </p:spTree>
    <p:extLst>
      <p:ext uri="{BB962C8B-B14F-4D97-AF65-F5344CB8AC3E}">
        <p14:creationId xmlns:p14="http://schemas.microsoft.com/office/powerpoint/2010/main" xmlns="" val="2574497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dirty="0" smtClean="0"/>
              <a:t>Nicotine</a:t>
            </a:r>
          </a:p>
        </p:txBody>
      </p:sp>
      <p:sp>
        <p:nvSpPr>
          <p:cNvPr id="34819" name="Content Placeholder 2"/>
          <p:cNvSpPr>
            <a:spLocks noGrp="1"/>
          </p:cNvSpPr>
          <p:nvPr>
            <p:ph sz="quarter" idx="1"/>
          </p:nvPr>
        </p:nvSpPr>
        <p:spPr>
          <a:xfrm>
            <a:off x="304800" y="1825625"/>
            <a:ext cx="5718175" cy="4346575"/>
          </a:xfrm>
        </p:spPr>
        <p:txBody>
          <a:bodyPr/>
          <a:lstStyle/>
          <a:p>
            <a:pPr eaLnBrk="1" hangingPunct="1"/>
            <a:r>
              <a:rPr lang="en-US" sz="2400" dirty="0" smtClean="0"/>
              <a:t>According to the American Medical Association nicotine is </a:t>
            </a:r>
            <a:r>
              <a:rPr lang="en-US" sz="2400" b="1" dirty="0" smtClean="0">
                <a:solidFill>
                  <a:schemeClr val="accent2">
                    <a:lumMod val="75000"/>
                  </a:schemeClr>
                </a:solidFill>
              </a:rPr>
              <a:t>toxic</a:t>
            </a:r>
            <a:r>
              <a:rPr lang="en-US" sz="2400" dirty="0" smtClean="0"/>
              <a:t> and</a:t>
            </a:r>
            <a:r>
              <a:rPr lang="en-US" sz="2400" dirty="0" smtClean="0">
                <a:solidFill>
                  <a:schemeClr val="accent2">
                    <a:lumMod val="75000"/>
                  </a:schemeClr>
                </a:solidFill>
              </a:rPr>
              <a:t> </a:t>
            </a:r>
            <a:r>
              <a:rPr lang="en-US" sz="2400" b="1" u="sng" dirty="0" smtClean="0">
                <a:solidFill>
                  <a:schemeClr val="accent2">
                    <a:lumMod val="75000"/>
                  </a:schemeClr>
                </a:solidFill>
              </a:rPr>
              <a:t>addictive</a:t>
            </a:r>
          </a:p>
          <a:p>
            <a:pPr eaLnBrk="1" hangingPunct="1"/>
            <a:r>
              <a:rPr lang="en-US" sz="2400" dirty="0" smtClean="0"/>
              <a:t>Drop for drop </a:t>
            </a:r>
            <a:r>
              <a:rPr lang="en-US" sz="2400" b="1" dirty="0" smtClean="0">
                <a:solidFill>
                  <a:schemeClr val="accent2">
                    <a:lumMod val="75000"/>
                  </a:schemeClr>
                </a:solidFill>
              </a:rPr>
              <a:t>more lethal </a:t>
            </a:r>
            <a:r>
              <a:rPr lang="en-US" sz="2400" dirty="0" smtClean="0"/>
              <a:t>than strychnine, rattlesnake venom, and deadlier than arsenic </a:t>
            </a:r>
          </a:p>
          <a:p>
            <a:pPr eaLnBrk="1" hangingPunct="1"/>
            <a:r>
              <a:rPr lang="en-US" sz="2400" dirty="0" smtClean="0"/>
              <a:t>A psychoactive drug that activates receptors in the reward center of the brain</a:t>
            </a:r>
          </a:p>
          <a:p>
            <a:pPr eaLnBrk="1" hangingPunct="1"/>
            <a:r>
              <a:rPr lang="en-US" sz="2400" b="1" dirty="0" smtClean="0">
                <a:solidFill>
                  <a:schemeClr val="accent2">
                    <a:lumMod val="75000"/>
                  </a:schemeClr>
                </a:solidFill>
              </a:rPr>
              <a:t>Increases </a:t>
            </a:r>
            <a:r>
              <a:rPr lang="en-US" sz="2400" dirty="0" smtClean="0">
                <a:solidFill>
                  <a:schemeClr val="tx1"/>
                </a:solidFill>
              </a:rPr>
              <a:t>heart rate, blood pressure, pulse, vasoconstriction  and cholesterol levels.</a:t>
            </a:r>
          </a:p>
          <a:p>
            <a:pPr eaLnBrk="1" hangingPunct="1"/>
            <a:r>
              <a:rPr lang="en-US" sz="2400" dirty="0" smtClean="0">
                <a:solidFill>
                  <a:schemeClr val="tx1"/>
                </a:solidFill>
              </a:rPr>
              <a:t>Causes glucose release, </a:t>
            </a:r>
            <a:r>
              <a:rPr lang="en-US" sz="2400" b="1" dirty="0" smtClean="0">
                <a:solidFill>
                  <a:schemeClr val="accent2">
                    <a:lumMod val="75000"/>
                  </a:schemeClr>
                </a:solidFill>
              </a:rPr>
              <a:t>higher </a:t>
            </a:r>
            <a:r>
              <a:rPr lang="en-US" sz="2400" dirty="0" smtClean="0">
                <a:solidFill>
                  <a:schemeClr val="tx1"/>
                </a:solidFill>
              </a:rPr>
              <a:t>blood sugar levels</a:t>
            </a:r>
          </a:p>
          <a:p>
            <a:pPr algn="just" eaLnBrk="1" hangingPunct="1"/>
            <a:endParaRPr lang="en-US" dirty="0" smtClean="0"/>
          </a:p>
          <a:p>
            <a:pPr algn="just" eaLnBrk="1" hangingPunct="1"/>
            <a:endParaRPr lang="en-US" dirty="0" smtClean="0"/>
          </a:p>
        </p:txBody>
      </p:sp>
      <p:sp>
        <p:nvSpPr>
          <p:cNvPr id="34821" name="Footer Placeholder 6"/>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dirty="0" smtClean="0"/>
              <a:t>GWTG: Pause. Prevent.  Protect </a:t>
            </a:r>
          </a:p>
        </p:txBody>
      </p:sp>
      <p:pic>
        <p:nvPicPr>
          <p:cNvPr id="34822" name="Picture 2" descr="http://www.pharma.unibas.ch/bio/img/Research/nicotiana_tabacum_link.jpg"/>
          <p:cNvPicPr>
            <a:picLocks noChangeAspect="1" noChangeArrowheads="1"/>
          </p:cNvPicPr>
          <p:nvPr/>
        </p:nvPicPr>
        <p:blipFill>
          <a:blip r:embed="rId3" cstate="print"/>
          <a:srcRect/>
          <a:stretch>
            <a:fillRect/>
          </a:stretch>
        </p:blipFill>
        <p:spPr bwMode="auto">
          <a:xfrm>
            <a:off x="6324600" y="1401658"/>
            <a:ext cx="2590798" cy="4159620"/>
          </a:xfrm>
          <a:prstGeom prst="rect">
            <a:avLst/>
          </a:prstGeom>
          <a:noFill/>
          <a:ln w="9525">
            <a:noFill/>
            <a:miter lim="800000"/>
            <a:headEnd/>
            <a:tailEnd/>
          </a:ln>
        </p:spPr>
      </p:pic>
      <p:sp>
        <p:nvSpPr>
          <p:cNvPr id="34823" name="Rectangle 4"/>
          <p:cNvSpPr>
            <a:spLocks noChangeArrowheads="1"/>
          </p:cNvSpPr>
          <p:nvPr/>
        </p:nvSpPr>
        <p:spPr bwMode="auto">
          <a:xfrm>
            <a:off x="6553200" y="5943600"/>
            <a:ext cx="2155825" cy="276225"/>
          </a:xfrm>
          <a:prstGeom prst="rect">
            <a:avLst/>
          </a:prstGeom>
          <a:noFill/>
          <a:ln w="9525">
            <a:noFill/>
            <a:miter lim="800000"/>
            <a:headEnd/>
            <a:tailEnd/>
          </a:ln>
        </p:spPr>
        <p:txBody>
          <a:bodyPr wrap="none">
            <a:spAutoFit/>
          </a:bodyPr>
          <a:lstStyle/>
          <a:p>
            <a:r>
              <a:rPr lang="en-US" sz="1200" i="1" dirty="0"/>
              <a:t>http://www.pharma.unibas.ch</a:t>
            </a:r>
          </a:p>
        </p:txBody>
      </p:sp>
      <p:sp>
        <p:nvSpPr>
          <p:cNvPr id="7" name="Date Placeholder 6"/>
          <p:cNvSpPr>
            <a:spLocks noGrp="1"/>
          </p:cNvSpPr>
          <p:nvPr>
            <p:ph type="dt" sz="half" idx="10"/>
          </p:nvPr>
        </p:nvSpPr>
        <p:spPr/>
        <p:txBody>
          <a:bodyPr/>
          <a:lstStyle/>
          <a:p>
            <a:pPr>
              <a:defRPr/>
            </a:pPr>
            <a:r>
              <a:rPr lang="en-US" dirty="0" smtClean="0"/>
              <a:t>Updated September 2013</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Amounts of Nicotine</a:t>
            </a:r>
            <a:endParaRPr lang="en-US" dirty="0"/>
          </a:p>
        </p:txBody>
      </p:sp>
      <p:sp>
        <p:nvSpPr>
          <p:cNvPr id="3" name="Content Placeholder 2"/>
          <p:cNvSpPr>
            <a:spLocks noGrp="1"/>
          </p:cNvSpPr>
          <p:nvPr>
            <p:ph sz="quarter" idx="1"/>
          </p:nvPr>
        </p:nvSpPr>
        <p:spPr>
          <a:xfrm>
            <a:off x="301752" y="1295400"/>
            <a:ext cx="8503920" cy="4803648"/>
          </a:xfrm>
        </p:spPr>
        <p:txBody>
          <a:bodyPr>
            <a:normAutofit lnSpcReduction="10000"/>
          </a:bodyPr>
          <a:lstStyle/>
          <a:p>
            <a:endParaRPr lang="en-US" dirty="0" smtClean="0"/>
          </a:p>
          <a:p>
            <a:r>
              <a:rPr lang="en-US" dirty="0" smtClean="0"/>
              <a:t>1 cigarette                has 10 mgs. of nicotine </a:t>
            </a:r>
          </a:p>
          <a:p>
            <a:pPr>
              <a:buNone/>
            </a:pPr>
            <a:r>
              <a:rPr lang="en-US" dirty="0" smtClean="0"/>
              <a:t>    </a:t>
            </a:r>
          </a:p>
          <a:p>
            <a:pPr>
              <a:buNone/>
            </a:pPr>
            <a:endParaRPr lang="en-US" dirty="0" smtClean="0"/>
          </a:p>
          <a:p>
            <a:r>
              <a:rPr lang="en-US" dirty="0" smtClean="0"/>
              <a:t>1 cigar equals</a:t>
            </a:r>
          </a:p>
          <a:p>
            <a:pPr>
              <a:buNone/>
            </a:pPr>
            <a:r>
              <a:rPr lang="en-US" dirty="0" smtClean="0"/>
              <a:t>   1 ½ packs of cigarettes </a:t>
            </a:r>
          </a:p>
          <a:p>
            <a:pPr>
              <a:buNone/>
            </a:pPr>
            <a:endParaRPr lang="en-US" dirty="0" smtClean="0"/>
          </a:p>
          <a:p>
            <a:endParaRPr lang="en-US" dirty="0" smtClean="0"/>
          </a:p>
          <a:p>
            <a:r>
              <a:rPr lang="en-US" dirty="0" smtClean="0"/>
              <a:t>1 can of smokeless tobacco equals                          </a:t>
            </a:r>
          </a:p>
          <a:p>
            <a:pPr>
              <a:buNone/>
            </a:pPr>
            <a:r>
              <a:rPr lang="en-US" dirty="0" smtClean="0"/>
              <a:t>    about 3 packs of cigarettes.</a:t>
            </a:r>
            <a:endParaRPr lang="en-US" dirty="0"/>
          </a:p>
        </p:txBody>
      </p:sp>
      <p:sp>
        <p:nvSpPr>
          <p:cNvPr id="5" name="Footer Placeholder 4"/>
          <p:cNvSpPr>
            <a:spLocks noGrp="1"/>
          </p:cNvSpPr>
          <p:nvPr>
            <p:ph type="ftr" sz="quarter" idx="11"/>
          </p:nvPr>
        </p:nvSpPr>
        <p:spPr/>
        <p:txBody>
          <a:bodyPr/>
          <a:lstStyle/>
          <a:p>
            <a:pPr>
              <a:defRPr/>
            </a:pPr>
            <a:r>
              <a:rPr lang="en-US" dirty="0" smtClean="0"/>
              <a:t>GWTG: Pause. Prevent.  Protect </a:t>
            </a:r>
            <a:endParaRPr lang="en-US" dirty="0"/>
          </a:p>
        </p:txBody>
      </p:sp>
      <p:pic>
        <p:nvPicPr>
          <p:cNvPr id="5124" name="Picture 4" descr="C:\Documents and Settings\xmerced\Local Settings\Temporary Internet Files\Content.IE5\YL7YYK4W\MP900341778[1].jpg"/>
          <p:cNvPicPr>
            <a:picLocks noChangeAspect="1" noChangeArrowheads="1"/>
          </p:cNvPicPr>
          <p:nvPr/>
        </p:nvPicPr>
        <p:blipFill>
          <a:blip r:embed="rId2" cstate="print"/>
          <a:srcRect/>
          <a:stretch>
            <a:fillRect/>
          </a:stretch>
        </p:blipFill>
        <p:spPr bwMode="auto">
          <a:xfrm>
            <a:off x="4343400" y="2895600"/>
            <a:ext cx="754381" cy="1097280"/>
          </a:xfrm>
          <a:prstGeom prst="rect">
            <a:avLst/>
          </a:prstGeom>
          <a:noFill/>
        </p:spPr>
      </p:pic>
      <p:pic>
        <p:nvPicPr>
          <p:cNvPr id="5126" name="Picture 6" descr="C:\Documents and Settings\xmerced\Local Settings\Temporary Internet Files\Content.IE5\O0I3432F\MP900337276[1].jpg"/>
          <p:cNvPicPr>
            <a:picLocks noChangeAspect="1" noChangeArrowheads="1"/>
          </p:cNvPicPr>
          <p:nvPr/>
        </p:nvPicPr>
        <p:blipFill>
          <a:blip r:embed="rId3" cstate="print"/>
          <a:srcRect/>
          <a:stretch>
            <a:fillRect/>
          </a:stretch>
        </p:blipFill>
        <p:spPr bwMode="auto">
          <a:xfrm>
            <a:off x="2209800" y="1828800"/>
            <a:ext cx="1025496" cy="731520"/>
          </a:xfrm>
          <a:prstGeom prst="rect">
            <a:avLst/>
          </a:prstGeom>
          <a:noFill/>
        </p:spPr>
      </p:pic>
      <p:pic>
        <p:nvPicPr>
          <p:cNvPr id="11" name="Picture 2" descr="http://www.buysmokelesstobaccocompany.com/smokeless_tobacco_brands/skoal_long_cut_cherry_smokeless_tobacco.jpg"/>
          <p:cNvPicPr>
            <a:picLocks noChangeAspect="1" noChangeArrowheads="1"/>
          </p:cNvPicPr>
          <p:nvPr/>
        </p:nvPicPr>
        <p:blipFill>
          <a:blip r:embed="rId4" cstate="print"/>
          <a:srcRect/>
          <a:stretch>
            <a:fillRect/>
          </a:stretch>
        </p:blipFill>
        <p:spPr bwMode="auto">
          <a:xfrm>
            <a:off x="5486400" y="5029200"/>
            <a:ext cx="1005839" cy="1005840"/>
          </a:xfrm>
          <a:prstGeom prst="rect">
            <a:avLst/>
          </a:prstGeom>
          <a:noFill/>
        </p:spPr>
      </p:pic>
      <p:sp>
        <p:nvSpPr>
          <p:cNvPr id="8" name="Date Placeholder 7"/>
          <p:cNvSpPr>
            <a:spLocks noGrp="1"/>
          </p:cNvSpPr>
          <p:nvPr>
            <p:ph type="dt" sz="half" idx="10"/>
          </p:nvPr>
        </p:nvSpPr>
        <p:spPr/>
        <p:txBody>
          <a:bodyPr/>
          <a:lstStyle/>
          <a:p>
            <a:pPr>
              <a:defRPr/>
            </a:pPr>
            <a:r>
              <a:rPr lang="en-US" dirty="0" smtClean="0"/>
              <a:t>Updated September 2013</a:t>
            </a:r>
            <a:endParaRPr lang="en-US" dirty="0"/>
          </a:p>
        </p:txBody>
      </p:sp>
      <p:pic>
        <p:nvPicPr>
          <p:cNvPr id="9" name="Content Placeholder 3"/>
          <p:cNvPicPr>
            <a:picLocks noChangeAspect="1"/>
          </p:cNvPicPr>
          <p:nvPr/>
        </p:nvPicPr>
        <p:blipFill>
          <a:blip r:embed="rId5" cstate="print"/>
          <a:stretch>
            <a:fillRect/>
          </a:stretch>
        </p:blipFill>
        <p:spPr bwMode="auto">
          <a:xfrm>
            <a:off x="7315200" y="2057400"/>
            <a:ext cx="886045" cy="137160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a:xfrm>
            <a:off x="8077200" y="3048000"/>
            <a:ext cx="228600" cy="369332"/>
          </a:xfrm>
          <a:prstGeom prst="rect">
            <a:avLst/>
          </a:prstGeom>
          <a:noFill/>
        </p:spPr>
        <p:txBody>
          <a:bodyPr wrap="square" rtlCol="0">
            <a:spAutoFit/>
          </a:bodyPr>
          <a:lstStyle/>
          <a:p>
            <a:endParaRPr lang="en-US" dirty="0"/>
          </a:p>
        </p:txBody>
      </p:sp>
      <p:sp>
        <p:nvSpPr>
          <p:cNvPr id="12" name="TextBox 11"/>
          <p:cNvSpPr txBox="1"/>
          <p:nvPr/>
        </p:nvSpPr>
        <p:spPr>
          <a:xfrm>
            <a:off x="6629400" y="3581400"/>
            <a:ext cx="2209800" cy="1815882"/>
          </a:xfrm>
          <a:prstGeom prst="rect">
            <a:avLst/>
          </a:prstGeom>
          <a:noFill/>
        </p:spPr>
        <p:txBody>
          <a:bodyPr wrap="square" rtlCol="0">
            <a:spAutoFit/>
          </a:bodyPr>
          <a:lstStyle/>
          <a:p>
            <a:r>
              <a:rPr lang="en-US" sz="2800" dirty="0" smtClean="0">
                <a:latin typeface="+mn-lt"/>
              </a:rPr>
              <a:t>1-hour session of Hookah equals 100 cigarettes</a:t>
            </a:r>
            <a:endParaRPr lang="en-US" sz="2800" dirty="0">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File:Side effects of nicotine.png"/>
          <p:cNvPicPr>
            <a:picLocks noChangeAspect="1" noChangeArrowheads="1"/>
          </p:cNvPicPr>
          <p:nvPr/>
        </p:nvPicPr>
        <p:blipFill>
          <a:blip r:embed="rId3" cstate="print"/>
          <a:srcRect/>
          <a:stretch>
            <a:fillRect/>
          </a:stretch>
        </p:blipFill>
        <p:spPr bwMode="auto">
          <a:xfrm>
            <a:off x="1524000" y="1600200"/>
            <a:ext cx="6096000" cy="4495800"/>
          </a:xfrm>
          <a:prstGeom prst="rect">
            <a:avLst/>
          </a:prstGeom>
          <a:noFill/>
          <a:ln w="9525">
            <a:noFill/>
            <a:miter lim="800000"/>
            <a:headEnd/>
            <a:tailEnd/>
          </a:ln>
        </p:spPr>
      </p:pic>
      <p:sp>
        <p:nvSpPr>
          <p:cNvPr id="54275" name="Rectangle 2"/>
          <p:cNvSpPr>
            <a:spLocks noChangeArrowheads="1"/>
          </p:cNvSpPr>
          <p:nvPr/>
        </p:nvSpPr>
        <p:spPr bwMode="auto">
          <a:xfrm>
            <a:off x="2895600" y="381000"/>
            <a:ext cx="3648756" cy="707886"/>
          </a:xfrm>
          <a:prstGeom prst="rect">
            <a:avLst/>
          </a:prstGeom>
          <a:noFill/>
          <a:ln w="9525">
            <a:noFill/>
            <a:miter lim="800000"/>
            <a:headEnd/>
            <a:tailEnd/>
          </a:ln>
        </p:spPr>
        <p:txBody>
          <a:bodyPr wrap="none">
            <a:spAutoFit/>
          </a:bodyPr>
          <a:lstStyle/>
          <a:p>
            <a:pPr algn="ctr"/>
            <a:r>
              <a:rPr lang="en-US" sz="4000" b="1" dirty="0" smtClean="0">
                <a:solidFill>
                  <a:schemeClr val="accent1"/>
                </a:solidFill>
                <a:latin typeface="Franklin Gothic Medium" pitchFamily="34" charset="0"/>
                <a:cs typeface="Times New Roman" pitchFamily="18" charset="0"/>
              </a:rPr>
              <a:t>Nicotine </a:t>
            </a:r>
            <a:r>
              <a:rPr lang="en-US" sz="4000" b="1" dirty="0">
                <a:solidFill>
                  <a:schemeClr val="accent1"/>
                </a:solidFill>
                <a:latin typeface="Franklin Gothic Medium" pitchFamily="34" charset="0"/>
                <a:cs typeface="Times New Roman" pitchFamily="18" charset="0"/>
              </a:rPr>
              <a:t>Effects</a:t>
            </a:r>
            <a:endParaRPr lang="en-US" sz="4000" dirty="0">
              <a:solidFill>
                <a:schemeClr val="accent1"/>
              </a:solidFill>
              <a:latin typeface="Franklin Gothic Medium" pitchFamily="34" charset="0"/>
              <a:cs typeface="Times New Roman" pitchFamily="18" charset="0"/>
            </a:endParaRPr>
          </a:p>
        </p:txBody>
      </p:sp>
      <p:sp>
        <p:nvSpPr>
          <p:cNvPr id="4" name="Date Placeholder 3"/>
          <p:cNvSpPr>
            <a:spLocks noGrp="1"/>
          </p:cNvSpPr>
          <p:nvPr>
            <p:ph type="dt" sz="half" idx="10"/>
          </p:nvPr>
        </p:nvSpPr>
        <p:spPr/>
        <p:txBody>
          <a:bodyPr/>
          <a:lstStyle/>
          <a:p>
            <a:pPr>
              <a:defRPr/>
            </a:pPr>
            <a:r>
              <a:rPr lang="en-US" dirty="0" smtClean="0"/>
              <a:t>Updated September 2013</a:t>
            </a:r>
            <a:endParaRPr lang="en-US" dirty="0"/>
          </a:p>
        </p:txBody>
      </p:sp>
      <p:sp>
        <p:nvSpPr>
          <p:cNvPr id="5" name="Footer Placeholder 4"/>
          <p:cNvSpPr>
            <a:spLocks noGrp="1"/>
          </p:cNvSpPr>
          <p:nvPr>
            <p:ph type="ftr" sz="quarter" idx="11"/>
          </p:nvPr>
        </p:nvSpPr>
        <p:spPr/>
        <p:txBody>
          <a:bodyPr/>
          <a:lstStyle/>
          <a:p>
            <a:pPr>
              <a:defRPr/>
            </a:pPr>
            <a:r>
              <a:rPr lang="en-US" dirty="0" smtClean="0"/>
              <a:t>GWTG: Pause. Prevent.  Protect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Contents</a:t>
            </a:r>
            <a:endParaRPr lang="en-US" dirty="0"/>
          </a:p>
        </p:txBody>
      </p:sp>
      <p:sp>
        <p:nvSpPr>
          <p:cNvPr id="3" name="Content Placeholder 2"/>
          <p:cNvSpPr>
            <a:spLocks noGrp="1"/>
          </p:cNvSpPr>
          <p:nvPr>
            <p:ph sz="half" idx="1"/>
          </p:nvPr>
        </p:nvSpPr>
        <p:spPr/>
        <p:txBody>
          <a:bodyPr/>
          <a:lstStyle/>
          <a:p>
            <a:r>
              <a:rPr lang="en-US" sz="1800" dirty="0" smtClean="0"/>
              <a:t>Introduction to GSAHEC</a:t>
            </a:r>
          </a:p>
          <a:p>
            <a:r>
              <a:rPr lang="en-US" sz="1800" b="1" dirty="0" smtClean="0"/>
              <a:t>A</a:t>
            </a:r>
            <a:r>
              <a:rPr lang="en-US" sz="1800" dirty="0" smtClean="0"/>
              <a:t>HEC </a:t>
            </a:r>
            <a:r>
              <a:rPr lang="en-US" sz="1800" b="1" dirty="0" smtClean="0"/>
              <a:t>T</a:t>
            </a:r>
            <a:r>
              <a:rPr lang="en-US" sz="1800" dirty="0" smtClean="0"/>
              <a:t>obacco </a:t>
            </a:r>
            <a:r>
              <a:rPr lang="en-US" sz="1800" b="1" dirty="0" smtClean="0"/>
              <a:t>T</a:t>
            </a:r>
            <a:r>
              <a:rPr lang="en-US" sz="1800" dirty="0" smtClean="0"/>
              <a:t>raining and </a:t>
            </a:r>
            <a:r>
              <a:rPr lang="en-US" sz="1800" b="1" dirty="0" smtClean="0"/>
              <a:t>C</a:t>
            </a:r>
            <a:r>
              <a:rPr lang="en-US" sz="1800" dirty="0" smtClean="0"/>
              <a:t>essation Services</a:t>
            </a:r>
          </a:p>
          <a:p>
            <a:r>
              <a:rPr lang="en-US" sz="1800" dirty="0" smtClean="0"/>
              <a:t>Tobacco Use Prevalence</a:t>
            </a:r>
          </a:p>
          <a:p>
            <a:r>
              <a:rPr lang="en-US" sz="1800" dirty="0" smtClean="0"/>
              <a:t>How Can You Help?</a:t>
            </a:r>
          </a:p>
          <a:p>
            <a:r>
              <a:rPr lang="en-US" sz="1800" dirty="0" smtClean="0"/>
              <a:t>Tobacco Dependence</a:t>
            </a:r>
          </a:p>
          <a:p>
            <a:r>
              <a:rPr lang="en-US" sz="1800" dirty="0" smtClean="0"/>
              <a:t>Tobacco Use Health Effects</a:t>
            </a:r>
          </a:p>
          <a:p>
            <a:r>
              <a:rPr lang="en-US" sz="1800" dirty="0" smtClean="0"/>
              <a:t>Forms of Tobacco</a:t>
            </a:r>
          </a:p>
          <a:p>
            <a:r>
              <a:rPr lang="en-US" sz="1800" dirty="0" smtClean="0"/>
              <a:t>Nicotine</a:t>
            </a:r>
          </a:p>
          <a:p>
            <a:pPr lvl="2">
              <a:buFont typeface="Wingdings" pitchFamily="2" charset="2"/>
              <a:buChar char="ü"/>
            </a:pPr>
            <a:r>
              <a:rPr lang="en-US" sz="1600" dirty="0" smtClean="0"/>
              <a:t>Properties</a:t>
            </a:r>
          </a:p>
          <a:p>
            <a:pPr lvl="2">
              <a:buFont typeface="Wingdings" pitchFamily="2" charset="2"/>
              <a:buChar char="ü"/>
            </a:pPr>
            <a:r>
              <a:rPr lang="en-US" sz="1600" dirty="0" smtClean="0"/>
              <a:t>Amount in Tobacco Products</a:t>
            </a:r>
          </a:p>
          <a:p>
            <a:pPr lvl="2">
              <a:buFont typeface="Wingdings" pitchFamily="2" charset="2"/>
              <a:buChar char="ü"/>
            </a:pPr>
            <a:r>
              <a:rPr lang="en-US" sz="1600" dirty="0" smtClean="0"/>
              <a:t>Effects</a:t>
            </a:r>
          </a:p>
          <a:p>
            <a:pPr lvl="2">
              <a:buFont typeface="Wingdings" pitchFamily="2" charset="2"/>
              <a:buChar char="ü"/>
            </a:pPr>
            <a:r>
              <a:rPr lang="en-US" sz="1600" dirty="0" smtClean="0"/>
              <a:t>Addiction       </a:t>
            </a:r>
          </a:p>
          <a:p>
            <a:r>
              <a:rPr lang="en-US" sz="1800" dirty="0" smtClean="0"/>
              <a:t>Treating Tobacco Use Dependence</a:t>
            </a:r>
          </a:p>
          <a:p>
            <a:pPr>
              <a:buNone/>
            </a:pPr>
            <a:endParaRPr lang="en-US" sz="2000" dirty="0" smtClean="0"/>
          </a:p>
          <a:p>
            <a:pPr>
              <a:buNone/>
            </a:pPr>
            <a:endParaRPr lang="en-US" dirty="0"/>
          </a:p>
        </p:txBody>
      </p:sp>
      <p:sp>
        <p:nvSpPr>
          <p:cNvPr id="4" name="Content Placeholder 3"/>
          <p:cNvSpPr>
            <a:spLocks noGrp="1"/>
          </p:cNvSpPr>
          <p:nvPr>
            <p:ph sz="half" idx="2"/>
          </p:nvPr>
        </p:nvSpPr>
        <p:spPr/>
        <p:txBody>
          <a:bodyPr/>
          <a:lstStyle/>
          <a:p>
            <a:r>
              <a:rPr lang="en-US" sz="1800" dirty="0" smtClean="0"/>
              <a:t>Benefits of Quitting</a:t>
            </a:r>
          </a:p>
          <a:p>
            <a:r>
              <a:rPr lang="en-US" sz="1800" dirty="0" smtClean="0"/>
              <a:t>PHS Clinical Practice Guidelines</a:t>
            </a:r>
          </a:p>
          <a:p>
            <a:r>
              <a:rPr lang="en-US" sz="1800" dirty="0" smtClean="0"/>
              <a:t>Tobacco-User Identification Systems</a:t>
            </a:r>
          </a:p>
          <a:p>
            <a:r>
              <a:rPr lang="en-US" sz="1800" dirty="0" smtClean="0"/>
              <a:t>5 A’s &amp; 2A’s and an R </a:t>
            </a:r>
          </a:p>
          <a:p>
            <a:r>
              <a:rPr lang="en-US" sz="1800" dirty="0" smtClean="0"/>
              <a:t>Motivational Interviewing</a:t>
            </a:r>
          </a:p>
          <a:p>
            <a:r>
              <a:rPr lang="en-US" sz="1800" dirty="0" smtClean="0"/>
              <a:t>Stages of Change</a:t>
            </a:r>
          </a:p>
          <a:p>
            <a:r>
              <a:rPr lang="en-US" sz="1800" dirty="0" smtClean="0"/>
              <a:t>Readiness Ruler</a:t>
            </a:r>
          </a:p>
          <a:p>
            <a:r>
              <a:rPr lang="en-US" sz="1800" dirty="0" smtClean="0"/>
              <a:t>NRT </a:t>
            </a:r>
          </a:p>
          <a:p>
            <a:pPr lvl="2">
              <a:buFont typeface="Wingdings" pitchFamily="2" charset="2"/>
              <a:buChar char="ü"/>
            </a:pPr>
            <a:r>
              <a:rPr lang="en-US" sz="1800" dirty="0" smtClean="0"/>
              <a:t> Types</a:t>
            </a:r>
          </a:p>
          <a:p>
            <a:pPr lvl="2">
              <a:buFont typeface="Wingdings" pitchFamily="2" charset="2"/>
              <a:buChar char="ü"/>
            </a:pPr>
            <a:r>
              <a:rPr lang="en-US" sz="1800" dirty="0" smtClean="0"/>
              <a:t>  Insurance Coverage</a:t>
            </a:r>
          </a:p>
          <a:p>
            <a:r>
              <a:rPr lang="en-US" sz="1800" dirty="0" smtClean="0"/>
              <a:t>Coverage of Tobacco Cessation Counseling</a:t>
            </a:r>
          </a:p>
          <a:p>
            <a:r>
              <a:rPr lang="en-US" sz="1800" dirty="0" smtClean="0"/>
              <a:t>GSAHEC Cessation Services</a:t>
            </a:r>
          </a:p>
          <a:p>
            <a:r>
              <a:rPr lang="en-US" sz="1800" dirty="0" smtClean="0"/>
              <a:t>Questions</a:t>
            </a:r>
          </a:p>
          <a:p>
            <a:pPr>
              <a:buNone/>
            </a:pPr>
            <a:endParaRPr lang="en-US" sz="2000" dirty="0"/>
          </a:p>
        </p:txBody>
      </p:sp>
      <p:sp>
        <p:nvSpPr>
          <p:cNvPr id="6" name="Footer Placeholder 5"/>
          <p:cNvSpPr>
            <a:spLocks noGrp="1"/>
          </p:cNvSpPr>
          <p:nvPr>
            <p:ph type="ftr" sz="quarter" idx="11"/>
          </p:nvPr>
        </p:nvSpPr>
        <p:spPr/>
        <p:txBody>
          <a:bodyPr/>
          <a:lstStyle/>
          <a:p>
            <a:pPr>
              <a:defRPr/>
            </a:pPr>
            <a:r>
              <a:rPr lang="en-US" dirty="0" smtClean="0"/>
              <a:t>GWTG: Pause. Prevent.  Protect </a:t>
            </a:r>
            <a:endParaRPr lang="en-US" dirty="0"/>
          </a:p>
        </p:txBody>
      </p:sp>
      <p:sp>
        <p:nvSpPr>
          <p:cNvPr id="7" name="Date Placeholder 6"/>
          <p:cNvSpPr>
            <a:spLocks noGrp="1"/>
          </p:cNvSpPr>
          <p:nvPr>
            <p:ph type="dt" sz="half" idx="10"/>
          </p:nvPr>
        </p:nvSpPr>
        <p:spPr/>
        <p:txBody>
          <a:bodyPr/>
          <a:lstStyle/>
          <a:p>
            <a:pPr>
              <a:defRPr/>
            </a:pPr>
            <a:r>
              <a:rPr lang="en-US" dirty="0" smtClean="0"/>
              <a:t>Updated September 2013</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1524000" y="1955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smtClean="0"/>
              <a:t>Nicotine Addiction Cycle</a:t>
            </a:r>
            <a:endParaRPr lang="en-US" dirty="0"/>
          </a:p>
        </p:txBody>
      </p:sp>
      <p:sp>
        <p:nvSpPr>
          <p:cNvPr id="3" name="Content Placeholder 2"/>
          <p:cNvSpPr>
            <a:spLocks noGrp="1"/>
          </p:cNvSpPr>
          <p:nvPr>
            <p:ph sz="quarter" idx="1"/>
          </p:nvPr>
        </p:nvSpPr>
        <p:spPr/>
        <p:txBody>
          <a:bodyPr/>
          <a:lstStyle/>
          <a:p>
            <a:pPr>
              <a:buNone/>
            </a:pPr>
            <a:r>
              <a:rPr lang="en-US" dirty="0" smtClean="0"/>
              <a:t>                                       </a:t>
            </a:r>
            <a:endParaRPr lang="en-US" dirty="0"/>
          </a:p>
        </p:txBody>
      </p:sp>
      <p:pic>
        <p:nvPicPr>
          <p:cNvPr id="1026" name="Picture 2" descr="C:\Documents and Settings\eapostol\Local Settings\Temporary Internet Files\Content.IE5\CRWD0CIL\MP900289084[1].jpg"/>
          <p:cNvPicPr>
            <a:picLocks noChangeAspect="1" noChangeArrowheads="1"/>
          </p:cNvPicPr>
          <p:nvPr/>
        </p:nvPicPr>
        <p:blipFill>
          <a:blip r:embed="rId7" cstate="print"/>
          <a:srcRect/>
          <a:stretch>
            <a:fillRect/>
          </a:stretch>
        </p:blipFill>
        <p:spPr bwMode="auto">
          <a:xfrm>
            <a:off x="3560617" y="3124200"/>
            <a:ext cx="2078183" cy="1371600"/>
          </a:xfrm>
          <a:prstGeom prst="rect">
            <a:avLst/>
          </a:prstGeom>
          <a:noFill/>
        </p:spPr>
      </p:pic>
      <p:sp>
        <p:nvSpPr>
          <p:cNvPr id="5" name="Footer Placeholder 4"/>
          <p:cNvSpPr>
            <a:spLocks noGrp="1"/>
          </p:cNvSpPr>
          <p:nvPr>
            <p:ph type="ftr" sz="quarter" idx="11"/>
          </p:nvPr>
        </p:nvSpPr>
        <p:spPr/>
        <p:txBody>
          <a:bodyPr/>
          <a:lstStyle/>
          <a:p>
            <a:pPr>
              <a:defRPr/>
            </a:pPr>
            <a:r>
              <a:rPr lang="en-US" dirty="0" smtClean="0"/>
              <a:t>GWTG: Pause. Prevent.  Protect </a:t>
            </a:r>
            <a:endParaRPr lang="en-US" dirty="0"/>
          </a:p>
        </p:txBody>
      </p:sp>
      <p:sp>
        <p:nvSpPr>
          <p:cNvPr id="8" name="Date Placeholder 7"/>
          <p:cNvSpPr>
            <a:spLocks noGrp="1"/>
          </p:cNvSpPr>
          <p:nvPr>
            <p:ph type="dt" sz="half" idx="10"/>
          </p:nvPr>
        </p:nvSpPr>
        <p:spPr/>
        <p:txBody>
          <a:bodyPr/>
          <a:lstStyle/>
          <a:p>
            <a:pPr>
              <a:defRPr/>
            </a:pPr>
            <a:r>
              <a:rPr lang="en-US" dirty="0" smtClean="0"/>
              <a:t>Updated September 2013</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z="3600" dirty="0" smtClean="0">
                <a:cs typeface="Times New Roman" pitchFamily="18" charset="0"/>
              </a:rPr>
              <a:t>After a While</a:t>
            </a:r>
          </a:p>
        </p:txBody>
      </p:sp>
      <p:sp>
        <p:nvSpPr>
          <p:cNvPr id="3" name="Text Placeholder 2"/>
          <p:cNvSpPr>
            <a:spLocks noGrp="1"/>
          </p:cNvSpPr>
          <p:nvPr>
            <p:ph type="body" idx="1"/>
          </p:nvPr>
        </p:nvSpPr>
        <p:spPr>
          <a:xfrm>
            <a:off x="379413" y="1524000"/>
            <a:ext cx="4040187" cy="733425"/>
          </a:xfrm>
        </p:spPr>
        <p:txBody>
          <a:bodyPr/>
          <a:lstStyle/>
          <a:p>
            <a:pPr>
              <a:defRPr/>
            </a:pPr>
            <a:r>
              <a:rPr sz="2400" dirty="0">
                <a:solidFill>
                  <a:schemeClr val="bg2"/>
                </a:solidFill>
                <a:cs typeface="Times New Roman" pitchFamily="18" charset="0"/>
              </a:rPr>
              <a:t>Tolerance</a:t>
            </a:r>
          </a:p>
        </p:txBody>
      </p:sp>
      <p:sp>
        <p:nvSpPr>
          <p:cNvPr id="4" name="Text Placeholder 3"/>
          <p:cNvSpPr>
            <a:spLocks noGrp="1"/>
          </p:cNvSpPr>
          <p:nvPr>
            <p:ph type="body" sz="half" idx="3"/>
          </p:nvPr>
        </p:nvSpPr>
        <p:spPr>
          <a:xfrm>
            <a:off x="4873625" y="1524000"/>
            <a:ext cx="4041775" cy="731838"/>
          </a:xfrm>
        </p:spPr>
        <p:txBody>
          <a:bodyPr/>
          <a:lstStyle/>
          <a:p>
            <a:pPr>
              <a:defRPr/>
            </a:pPr>
            <a:r>
              <a:rPr lang="en-US" sz="2400" dirty="0" smtClean="0">
                <a:solidFill>
                  <a:schemeClr val="bg2"/>
                </a:solidFill>
                <a:cs typeface="Times New Roman" pitchFamily="18" charset="0"/>
              </a:rPr>
              <a:t>Dependence</a:t>
            </a:r>
            <a:endParaRPr lang="en-US" sz="2400" dirty="0">
              <a:solidFill>
                <a:schemeClr val="bg2"/>
              </a:solidFill>
              <a:cs typeface="Times New Roman" pitchFamily="18" charset="0"/>
            </a:endParaRPr>
          </a:p>
        </p:txBody>
      </p:sp>
      <p:sp>
        <p:nvSpPr>
          <p:cNvPr id="55301" name="Content Placeholder 4"/>
          <p:cNvSpPr>
            <a:spLocks noGrp="1"/>
          </p:cNvSpPr>
          <p:nvPr>
            <p:ph sz="quarter" idx="2"/>
          </p:nvPr>
        </p:nvSpPr>
        <p:spPr>
          <a:xfrm>
            <a:off x="301625" y="2473325"/>
            <a:ext cx="4041775" cy="3927475"/>
          </a:xfrm>
        </p:spPr>
        <p:txBody>
          <a:bodyPr/>
          <a:lstStyle/>
          <a:p>
            <a:r>
              <a:rPr lang="en-US" sz="1800" dirty="0" smtClean="0">
                <a:cs typeface="Times New Roman" pitchFamily="18" charset="0"/>
              </a:rPr>
              <a:t>The brain adapts to the surges in dopamine by producing less dopamine or by reducing the number of dopamine receptors.</a:t>
            </a:r>
          </a:p>
          <a:p>
            <a:r>
              <a:rPr lang="en-US" sz="1800" dirty="0" smtClean="0">
                <a:cs typeface="Times New Roman" pitchFamily="18" charset="0"/>
              </a:rPr>
              <a:t>The decrease in dopamine compels the person to keep abusing the nicotine in order to normalize their dopamine function.</a:t>
            </a:r>
          </a:p>
          <a:p>
            <a:r>
              <a:rPr lang="en-US" sz="1800" dirty="0" smtClean="0">
                <a:cs typeface="Times New Roman" pitchFamily="18" charset="0"/>
              </a:rPr>
              <a:t>However, they may now require </a:t>
            </a:r>
            <a:r>
              <a:rPr lang="en-US" sz="1800" u="sng" dirty="0" smtClean="0">
                <a:cs typeface="Times New Roman" pitchFamily="18" charset="0"/>
              </a:rPr>
              <a:t>larger amounts</a:t>
            </a:r>
            <a:r>
              <a:rPr lang="en-US" sz="1800" dirty="0" smtClean="0">
                <a:cs typeface="Times New Roman" pitchFamily="18" charset="0"/>
              </a:rPr>
              <a:t> of nicotine than they first did to achieve the “dopamine high”.</a:t>
            </a:r>
          </a:p>
        </p:txBody>
      </p:sp>
      <p:sp>
        <p:nvSpPr>
          <p:cNvPr id="6" name="Content Placeholder 5"/>
          <p:cNvSpPr>
            <a:spLocks noGrp="1"/>
          </p:cNvSpPr>
          <p:nvPr>
            <p:ph sz="quarter" idx="4"/>
          </p:nvPr>
        </p:nvSpPr>
        <p:spPr>
          <a:xfrm>
            <a:off x="4724400" y="2471738"/>
            <a:ext cx="4114800" cy="3821112"/>
          </a:xfrm>
        </p:spPr>
        <p:txBody>
          <a:bodyPr>
            <a:normAutofit fontScale="62500" lnSpcReduction="20000"/>
          </a:bodyPr>
          <a:lstStyle/>
          <a:p>
            <a:pPr marL="182880" indent="-182880">
              <a:lnSpc>
                <a:spcPct val="120000"/>
              </a:lnSpc>
              <a:defRPr/>
            </a:pPr>
            <a:r>
              <a:rPr lang="en-US" sz="2900" dirty="0" smtClean="0">
                <a:cs typeface="Times New Roman" pitchFamily="18" charset="0"/>
              </a:rPr>
              <a:t>Addiction to drugs causes changes in critical areas of the brain that affect judgment, decision making, learning, memory, and behavior control.</a:t>
            </a:r>
          </a:p>
          <a:p>
            <a:pPr marL="182880" indent="-182880">
              <a:lnSpc>
                <a:spcPct val="120000"/>
              </a:lnSpc>
              <a:defRPr/>
            </a:pPr>
            <a:r>
              <a:rPr lang="en-US" sz="2900" dirty="0" smtClean="0">
                <a:cs typeface="Times New Roman" pitchFamily="18" charset="0"/>
              </a:rPr>
              <a:t>The abuser continues to seek out and take drugs compulsively, despite adverse consequences.</a:t>
            </a:r>
          </a:p>
          <a:p>
            <a:pPr marL="182880" indent="-182880">
              <a:lnSpc>
                <a:spcPct val="120000"/>
              </a:lnSpc>
              <a:defRPr/>
            </a:pPr>
            <a:r>
              <a:rPr lang="en-US" sz="2900" dirty="0" smtClean="0">
                <a:cs typeface="Times New Roman" pitchFamily="18" charset="0"/>
              </a:rPr>
              <a:t>The person “functions normally” in the presence of the drug, and if the drug is removed, physical and mental disturbances are manifested.</a:t>
            </a:r>
          </a:p>
          <a:p>
            <a:pPr algn="just">
              <a:buFont typeface="Wingdings 2" pitchFamily="18" charset="2"/>
              <a:buNone/>
              <a:defRPr/>
            </a:pPr>
            <a:r>
              <a:rPr lang="en-US" dirty="0" smtClean="0"/>
              <a:t> </a:t>
            </a:r>
            <a:endParaRPr lang="en-US" dirty="0"/>
          </a:p>
        </p:txBody>
      </p:sp>
      <p:sp>
        <p:nvSpPr>
          <p:cNvPr id="7" name="Date Placeholder 6"/>
          <p:cNvSpPr>
            <a:spLocks noGrp="1"/>
          </p:cNvSpPr>
          <p:nvPr>
            <p:ph type="dt" sz="half" idx="10"/>
          </p:nvPr>
        </p:nvSpPr>
        <p:spPr/>
        <p:txBody>
          <a:bodyPr/>
          <a:lstStyle/>
          <a:p>
            <a:pPr>
              <a:defRPr/>
            </a:pPr>
            <a:r>
              <a:rPr lang="en-US" dirty="0" smtClean="0"/>
              <a:t>Updated September 2013</a:t>
            </a:r>
            <a:endParaRPr lang="en-US" dirty="0"/>
          </a:p>
        </p:txBody>
      </p:sp>
      <p:sp>
        <p:nvSpPr>
          <p:cNvPr id="8" name="Footer Placeholder 7"/>
          <p:cNvSpPr>
            <a:spLocks noGrp="1"/>
          </p:cNvSpPr>
          <p:nvPr>
            <p:ph type="ftr" sz="quarter" idx="11"/>
          </p:nvPr>
        </p:nvSpPr>
        <p:spPr/>
        <p:txBody>
          <a:bodyPr/>
          <a:lstStyle/>
          <a:p>
            <a:pPr>
              <a:defRPr/>
            </a:pPr>
            <a:r>
              <a:rPr lang="en-US" dirty="0" smtClean="0"/>
              <a:t>GWTG: Pause. Prevent.  Protect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1625" y="1749425"/>
            <a:ext cx="8504238" cy="4422775"/>
          </a:xfrm>
        </p:spPr>
        <p:txBody>
          <a:bodyPr>
            <a:normAutofit fontScale="25000" lnSpcReduction="20000"/>
          </a:bodyPr>
          <a:lstStyle/>
          <a:p>
            <a:pPr>
              <a:defRPr/>
            </a:pPr>
            <a:r>
              <a:rPr lang="en-US" sz="9600" b="1" dirty="0" smtClean="0">
                <a:solidFill>
                  <a:schemeClr val="accent2">
                    <a:lumMod val="75000"/>
                  </a:schemeClr>
                </a:solidFill>
                <a:cs typeface="Times New Roman" pitchFamily="18" charset="0"/>
              </a:rPr>
              <a:t>Fagerstrom Scale </a:t>
            </a:r>
            <a:r>
              <a:rPr lang="en-US" sz="9600" dirty="0" smtClean="0">
                <a:cs typeface="Times New Roman" pitchFamily="18" charset="0"/>
              </a:rPr>
              <a:t>(originally 6 questions)</a:t>
            </a:r>
          </a:p>
          <a:p>
            <a:pPr>
              <a:buFont typeface="Wingdings 2" pitchFamily="18" charset="2"/>
              <a:buNone/>
              <a:defRPr/>
            </a:pPr>
            <a:endParaRPr lang="en-US" sz="7200" dirty="0" smtClean="0">
              <a:cs typeface="Times New Roman" pitchFamily="18" charset="0"/>
            </a:endParaRPr>
          </a:p>
          <a:p>
            <a:pPr>
              <a:defRPr/>
            </a:pPr>
            <a:r>
              <a:rPr lang="en-US" sz="9600" dirty="0" smtClean="0">
                <a:cs typeface="Times New Roman" pitchFamily="18" charset="0"/>
              </a:rPr>
              <a:t>Have been shortened to </a:t>
            </a:r>
            <a:r>
              <a:rPr lang="en-US" sz="9600" b="1" dirty="0" smtClean="0">
                <a:cs typeface="Times New Roman" pitchFamily="18" charset="0"/>
              </a:rPr>
              <a:t>two questions </a:t>
            </a:r>
            <a:r>
              <a:rPr lang="en-US" sz="9600" dirty="0" smtClean="0">
                <a:cs typeface="Times New Roman" pitchFamily="18" charset="0"/>
              </a:rPr>
              <a:t>to assess heaviness of smoking index:</a:t>
            </a:r>
          </a:p>
          <a:p>
            <a:pPr>
              <a:buFont typeface="Wingdings 2" pitchFamily="18" charset="2"/>
              <a:buNone/>
              <a:defRPr/>
            </a:pPr>
            <a:endParaRPr lang="en-US" sz="4800" dirty="0" smtClean="0">
              <a:cs typeface="Times New Roman" pitchFamily="18" charset="0"/>
            </a:endParaRPr>
          </a:p>
          <a:p>
            <a:pPr>
              <a:buFont typeface="Wingdings 2" pitchFamily="18" charset="2"/>
              <a:buNone/>
              <a:defRPr/>
            </a:pPr>
            <a:r>
              <a:rPr lang="en-US" sz="9600" dirty="0" smtClean="0">
                <a:cs typeface="Times New Roman" pitchFamily="18" charset="0"/>
              </a:rPr>
              <a:t>        1. Number of cigarettes smoked per day?</a:t>
            </a:r>
          </a:p>
          <a:p>
            <a:pPr>
              <a:buFont typeface="Wingdings 2" pitchFamily="18" charset="2"/>
              <a:buNone/>
              <a:defRPr/>
            </a:pPr>
            <a:r>
              <a:rPr lang="en-US" sz="9600" dirty="0" smtClean="0">
                <a:cs typeface="Times New Roman" pitchFamily="18" charset="0"/>
              </a:rPr>
              <a:t>        2. Time of first cigarette (AM)?</a:t>
            </a:r>
          </a:p>
          <a:p>
            <a:pPr>
              <a:buFont typeface="Wingdings 2" pitchFamily="18" charset="2"/>
              <a:buNone/>
              <a:defRPr/>
            </a:pPr>
            <a:endParaRPr lang="en-US" sz="6400" dirty="0" smtClean="0">
              <a:cs typeface="Times New Roman" pitchFamily="18" charset="0"/>
            </a:endParaRPr>
          </a:p>
          <a:p>
            <a:pPr>
              <a:buFont typeface="Wingdings 2" pitchFamily="18" charset="2"/>
              <a:buNone/>
              <a:defRPr/>
            </a:pPr>
            <a:r>
              <a:rPr lang="en-US" sz="9600" dirty="0" smtClean="0">
                <a:solidFill>
                  <a:schemeClr val="accent6">
                    <a:lumMod val="50000"/>
                  </a:schemeClr>
                </a:solidFill>
                <a:cs typeface="Times New Roman" pitchFamily="18" charset="0"/>
              </a:rPr>
              <a:t>              </a:t>
            </a:r>
            <a:r>
              <a:rPr lang="en-US" sz="9600" dirty="0" smtClean="0">
                <a:solidFill>
                  <a:schemeClr val="accent2">
                    <a:lumMod val="75000"/>
                  </a:schemeClr>
                </a:solidFill>
                <a:cs typeface="Times New Roman" pitchFamily="18" charset="0"/>
              </a:rPr>
              <a:t>♦</a:t>
            </a:r>
            <a:r>
              <a:rPr lang="en-US" sz="9600" dirty="0" smtClean="0">
                <a:cs typeface="Times New Roman" pitchFamily="18" charset="0"/>
              </a:rPr>
              <a:t> ≤ 5 minutes=severe</a:t>
            </a:r>
          </a:p>
          <a:p>
            <a:pPr>
              <a:buFont typeface="Wingdings 2" pitchFamily="18" charset="2"/>
              <a:buNone/>
              <a:defRPr/>
            </a:pPr>
            <a:r>
              <a:rPr lang="en-US" sz="9600" dirty="0" smtClean="0">
                <a:cs typeface="Times New Roman" pitchFamily="18" charset="0"/>
              </a:rPr>
              <a:t>              </a:t>
            </a:r>
            <a:r>
              <a:rPr lang="en-US" sz="9600" dirty="0" smtClean="0">
                <a:solidFill>
                  <a:schemeClr val="accent2">
                    <a:lumMod val="75000"/>
                  </a:schemeClr>
                </a:solidFill>
                <a:cs typeface="Times New Roman" pitchFamily="18" charset="0"/>
              </a:rPr>
              <a:t>♦</a:t>
            </a:r>
            <a:r>
              <a:rPr lang="en-US" sz="9600" dirty="0" smtClean="0">
                <a:cs typeface="Times New Roman" pitchFamily="18" charset="0"/>
              </a:rPr>
              <a:t> ≤ 30 minutes=moderate</a:t>
            </a:r>
          </a:p>
          <a:p>
            <a:pPr>
              <a:buFont typeface="Wingdings 2" pitchFamily="18" charset="2"/>
              <a:buNone/>
              <a:defRPr/>
            </a:pPr>
            <a:endParaRPr lang="en-US" sz="8000" dirty="0" smtClean="0">
              <a:cs typeface="Times New Roman" pitchFamily="18" charset="0"/>
            </a:endParaRPr>
          </a:p>
          <a:p>
            <a:pPr>
              <a:defRPr/>
            </a:pPr>
            <a:r>
              <a:rPr lang="en-US" sz="9600" dirty="0" smtClean="0">
                <a:cs typeface="Times New Roman" pitchFamily="18" charset="0"/>
              </a:rPr>
              <a:t>Important for treatment, including what type of nicotine replacement therapies (NRT) to recommend and how much to use.</a:t>
            </a:r>
          </a:p>
          <a:p>
            <a:pPr>
              <a:buFont typeface="Wingdings 2" pitchFamily="18" charset="2"/>
              <a:buNone/>
              <a:defRPr/>
            </a:pPr>
            <a:endParaRPr lang="en-US" dirty="0" smtClean="0"/>
          </a:p>
          <a:p>
            <a:pPr>
              <a:buFont typeface="Wingdings 2" pitchFamily="18" charset="2"/>
              <a:buNone/>
              <a:defRPr/>
            </a:pPr>
            <a:r>
              <a:rPr lang="en-US" dirty="0" smtClean="0"/>
              <a:t>                           </a:t>
            </a:r>
          </a:p>
          <a:p>
            <a:pPr>
              <a:buFont typeface="Wingdings 2" pitchFamily="18" charset="2"/>
              <a:buNone/>
              <a:defRPr/>
            </a:pPr>
            <a:r>
              <a:rPr lang="en-US" dirty="0" smtClean="0"/>
              <a:t>        </a:t>
            </a:r>
          </a:p>
          <a:p>
            <a:pPr>
              <a:buFont typeface="Wingdings 2" pitchFamily="18" charset="2"/>
              <a:buNone/>
              <a:defRPr/>
            </a:pPr>
            <a:endParaRPr lang="en-US" dirty="0" smtClean="0"/>
          </a:p>
          <a:p>
            <a:pPr>
              <a:buFont typeface="Wingdings 2" pitchFamily="18" charset="2"/>
              <a:buNone/>
              <a:defRPr/>
            </a:pPr>
            <a:r>
              <a:rPr lang="en-US" dirty="0" smtClean="0"/>
              <a:t>         </a:t>
            </a:r>
            <a:endParaRPr lang="en-US" dirty="0"/>
          </a:p>
        </p:txBody>
      </p:sp>
      <p:sp>
        <p:nvSpPr>
          <p:cNvPr id="56323" name="Title 2"/>
          <p:cNvSpPr>
            <a:spLocks noGrp="1"/>
          </p:cNvSpPr>
          <p:nvPr>
            <p:ph type="title"/>
          </p:nvPr>
        </p:nvSpPr>
        <p:spPr/>
        <p:txBody>
          <a:bodyPr/>
          <a:lstStyle/>
          <a:p>
            <a:r>
              <a:rPr lang="en-US" dirty="0" smtClean="0">
                <a:cs typeface="Times New Roman" pitchFamily="18" charset="0"/>
              </a:rPr>
              <a:t>Measuring Nicotine Dependence</a:t>
            </a:r>
          </a:p>
        </p:txBody>
      </p:sp>
      <p:sp>
        <p:nvSpPr>
          <p:cNvPr id="4" name="Date Placeholder 3"/>
          <p:cNvSpPr>
            <a:spLocks noGrp="1"/>
          </p:cNvSpPr>
          <p:nvPr>
            <p:ph type="dt" sz="half" idx="10"/>
          </p:nvPr>
        </p:nvSpPr>
        <p:spPr/>
        <p:txBody>
          <a:bodyPr/>
          <a:lstStyle/>
          <a:p>
            <a:pPr>
              <a:defRPr/>
            </a:pPr>
            <a:r>
              <a:rPr lang="en-US" dirty="0" smtClean="0"/>
              <a:t>Updated September 2013</a:t>
            </a:r>
            <a:endParaRPr lang="en-US" dirty="0"/>
          </a:p>
        </p:txBody>
      </p:sp>
      <p:sp>
        <p:nvSpPr>
          <p:cNvPr id="5" name="Footer Placeholder 4"/>
          <p:cNvSpPr>
            <a:spLocks noGrp="1"/>
          </p:cNvSpPr>
          <p:nvPr>
            <p:ph type="ftr" sz="quarter" idx="11"/>
          </p:nvPr>
        </p:nvSpPr>
        <p:spPr/>
        <p:txBody>
          <a:bodyPr/>
          <a:lstStyle/>
          <a:p>
            <a:pPr>
              <a:defRPr/>
            </a:pPr>
            <a:r>
              <a:rPr lang="en-US" dirty="0" smtClean="0"/>
              <a:t>GWTG: Pause. Prevent.  Protect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z="3600" b="1" dirty="0" smtClean="0">
                <a:cs typeface="Times New Roman" pitchFamily="18" charset="0"/>
              </a:rPr>
              <a:t>Treating Nicotine Dependence</a:t>
            </a:r>
          </a:p>
        </p:txBody>
      </p:sp>
      <p:sp>
        <p:nvSpPr>
          <p:cNvPr id="3" name="Text Placeholder 2"/>
          <p:cNvSpPr>
            <a:spLocks noGrp="1"/>
          </p:cNvSpPr>
          <p:nvPr>
            <p:ph type="body" idx="1"/>
          </p:nvPr>
        </p:nvSpPr>
        <p:spPr>
          <a:xfrm>
            <a:off x="301625" y="1524000"/>
            <a:ext cx="4040188" cy="733425"/>
          </a:xfrm>
        </p:spPr>
        <p:txBody>
          <a:bodyPr/>
          <a:lstStyle/>
          <a:p>
            <a:pPr>
              <a:defRPr/>
            </a:pPr>
            <a:r>
              <a:rPr sz="2800" dirty="0">
                <a:solidFill>
                  <a:schemeClr val="bg1">
                    <a:lumMod val="40000"/>
                    <a:lumOff val="60000"/>
                  </a:schemeClr>
                </a:solidFill>
                <a:cs typeface="Times New Roman" pitchFamily="18" charset="0"/>
              </a:rPr>
              <a:t>Assessment</a:t>
            </a:r>
          </a:p>
        </p:txBody>
      </p:sp>
      <p:sp>
        <p:nvSpPr>
          <p:cNvPr id="4" name="Text Placeholder 3"/>
          <p:cNvSpPr>
            <a:spLocks noGrp="1"/>
          </p:cNvSpPr>
          <p:nvPr>
            <p:ph type="body" sz="half" idx="3"/>
          </p:nvPr>
        </p:nvSpPr>
        <p:spPr>
          <a:xfrm>
            <a:off x="4791075" y="1524000"/>
            <a:ext cx="4041775" cy="731838"/>
          </a:xfrm>
        </p:spPr>
        <p:txBody>
          <a:bodyPr/>
          <a:lstStyle/>
          <a:p>
            <a:pPr>
              <a:defRPr/>
            </a:pPr>
            <a:r>
              <a:rPr lang="en-US" sz="2800" dirty="0" smtClean="0">
                <a:solidFill>
                  <a:schemeClr val="bg1">
                    <a:lumMod val="40000"/>
                    <a:lumOff val="60000"/>
                  </a:schemeClr>
                </a:solidFill>
                <a:cs typeface="Times New Roman" pitchFamily="18" charset="0"/>
              </a:rPr>
              <a:t>Treatment</a:t>
            </a:r>
            <a:endParaRPr lang="en-US" sz="2800" dirty="0">
              <a:solidFill>
                <a:schemeClr val="bg1">
                  <a:lumMod val="40000"/>
                  <a:lumOff val="60000"/>
                </a:schemeClr>
              </a:solidFill>
              <a:cs typeface="Times New Roman" pitchFamily="18" charset="0"/>
            </a:endParaRPr>
          </a:p>
        </p:txBody>
      </p:sp>
      <p:sp>
        <p:nvSpPr>
          <p:cNvPr id="58373" name="Content Placeholder 4"/>
          <p:cNvSpPr>
            <a:spLocks noGrp="1"/>
          </p:cNvSpPr>
          <p:nvPr>
            <p:ph sz="quarter" idx="2"/>
          </p:nvPr>
        </p:nvSpPr>
        <p:spPr>
          <a:xfrm>
            <a:off x="301625" y="2471738"/>
            <a:ext cx="4041775" cy="3817937"/>
          </a:xfrm>
        </p:spPr>
        <p:txBody>
          <a:bodyPr/>
          <a:lstStyle/>
          <a:p>
            <a:r>
              <a:rPr lang="en-US" sz="2400" dirty="0" smtClean="0">
                <a:cs typeface="Times New Roman" pitchFamily="18" charset="0"/>
              </a:rPr>
              <a:t>Level of Dependence</a:t>
            </a:r>
          </a:p>
          <a:p>
            <a:r>
              <a:rPr lang="en-US" sz="2400" dirty="0" smtClean="0">
                <a:cs typeface="Times New Roman" pitchFamily="18" charset="0"/>
              </a:rPr>
              <a:t>Motivation to quit</a:t>
            </a:r>
          </a:p>
          <a:p>
            <a:r>
              <a:rPr lang="en-US" sz="2400" dirty="0" smtClean="0">
                <a:cs typeface="Times New Roman" pitchFamily="18" charset="0"/>
              </a:rPr>
              <a:t>First age smoked</a:t>
            </a:r>
          </a:p>
          <a:p>
            <a:r>
              <a:rPr lang="en-US" sz="2400" dirty="0" smtClean="0">
                <a:cs typeface="Times New Roman" pitchFamily="18" charset="0"/>
              </a:rPr>
              <a:t>Years smoked</a:t>
            </a:r>
          </a:p>
          <a:p>
            <a:r>
              <a:rPr lang="en-US" sz="2400" dirty="0" smtClean="0">
                <a:cs typeface="Times New Roman" pitchFamily="18" charset="0"/>
              </a:rPr>
              <a:t>Current amount</a:t>
            </a:r>
          </a:p>
          <a:p>
            <a:r>
              <a:rPr lang="en-US" sz="2400" dirty="0" smtClean="0">
                <a:cs typeface="Times New Roman" pitchFamily="18" charset="0"/>
              </a:rPr>
              <a:t>Types of tobacco used</a:t>
            </a:r>
          </a:p>
          <a:p>
            <a:r>
              <a:rPr lang="en-US" sz="2400" dirty="0" smtClean="0">
                <a:cs typeface="Times New Roman" pitchFamily="18" charset="0"/>
              </a:rPr>
              <a:t>Smokers in household</a:t>
            </a:r>
          </a:p>
          <a:p>
            <a:r>
              <a:rPr lang="en-US" sz="2400" dirty="0" smtClean="0">
                <a:cs typeface="Times New Roman" pitchFamily="18" charset="0"/>
              </a:rPr>
              <a:t>Health/other consequences</a:t>
            </a:r>
          </a:p>
          <a:p>
            <a:endParaRPr lang="en-US" dirty="0" smtClean="0">
              <a:latin typeface="Times New Roman" pitchFamily="18" charset="0"/>
              <a:cs typeface="Times New Roman" pitchFamily="18" charset="0"/>
            </a:endParaRPr>
          </a:p>
        </p:txBody>
      </p:sp>
      <p:sp>
        <p:nvSpPr>
          <p:cNvPr id="58374" name="Content Placeholder 5"/>
          <p:cNvSpPr>
            <a:spLocks noGrp="1"/>
          </p:cNvSpPr>
          <p:nvPr>
            <p:ph sz="quarter" idx="4"/>
          </p:nvPr>
        </p:nvSpPr>
        <p:spPr>
          <a:xfrm>
            <a:off x="4800600" y="2471738"/>
            <a:ext cx="4038600" cy="3821112"/>
          </a:xfrm>
        </p:spPr>
        <p:txBody>
          <a:bodyPr/>
          <a:lstStyle/>
          <a:p>
            <a:r>
              <a:rPr lang="en-US" sz="2400" dirty="0" smtClean="0">
                <a:cs typeface="Times New Roman" pitchFamily="18" charset="0"/>
              </a:rPr>
              <a:t>Must target physical, psychological and behavioral aspects of addiction</a:t>
            </a:r>
          </a:p>
          <a:p>
            <a:r>
              <a:rPr lang="en-US" sz="2400" dirty="0" smtClean="0">
                <a:cs typeface="Times New Roman" pitchFamily="18" charset="0"/>
              </a:rPr>
              <a:t>Appropriate use of NRT almost </a:t>
            </a:r>
            <a:r>
              <a:rPr lang="en-US" sz="2400" b="1" u="sng" dirty="0" smtClean="0">
                <a:solidFill>
                  <a:schemeClr val="accent2">
                    <a:lumMod val="75000"/>
                  </a:schemeClr>
                </a:solidFill>
                <a:cs typeface="Times New Roman" pitchFamily="18" charset="0"/>
              </a:rPr>
              <a:t>doubles</a:t>
            </a:r>
            <a:r>
              <a:rPr lang="en-US" sz="2400" dirty="0" smtClean="0">
                <a:solidFill>
                  <a:schemeClr val="accent2">
                    <a:lumMod val="75000"/>
                  </a:schemeClr>
                </a:solidFill>
                <a:cs typeface="Times New Roman" pitchFamily="18" charset="0"/>
              </a:rPr>
              <a:t> </a:t>
            </a:r>
            <a:r>
              <a:rPr lang="en-US" sz="2400" dirty="0" smtClean="0">
                <a:cs typeface="Times New Roman" pitchFamily="18" charset="0"/>
              </a:rPr>
              <a:t>success rates</a:t>
            </a:r>
            <a:endParaRPr lang="en-US" sz="1800" dirty="0" smtClean="0">
              <a:cs typeface="Times New Roman" pitchFamily="18" charset="0"/>
            </a:endParaRPr>
          </a:p>
          <a:p>
            <a:r>
              <a:rPr lang="en-US" sz="2400" dirty="0" smtClean="0">
                <a:cs typeface="Times New Roman" pitchFamily="18" charset="0"/>
              </a:rPr>
              <a:t>Individuals with mental health disorders are at greater risk for nicotine addiction</a:t>
            </a:r>
          </a:p>
          <a:p>
            <a:endParaRPr lang="en-US" sz="2400" dirty="0" smtClean="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pPr>
              <a:defRPr/>
            </a:pPr>
            <a:r>
              <a:rPr lang="en-US" dirty="0" smtClean="0"/>
              <a:t>Updated September 2013</a:t>
            </a:r>
            <a:endParaRPr lang="en-US" dirty="0"/>
          </a:p>
        </p:txBody>
      </p:sp>
      <p:sp>
        <p:nvSpPr>
          <p:cNvPr id="8" name="Footer Placeholder 7"/>
          <p:cNvSpPr>
            <a:spLocks noGrp="1"/>
          </p:cNvSpPr>
          <p:nvPr>
            <p:ph type="ftr" sz="quarter" idx="11"/>
          </p:nvPr>
        </p:nvSpPr>
        <p:spPr/>
        <p:txBody>
          <a:bodyPr/>
          <a:lstStyle/>
          <a:p>
            <a:pPr>
              <a:defRPr/>
            </a:pPr>
            <a:r>
              <a:rPr lang="en-US" dirty="0" smtClean="0"/>
              <a:t>GWTG: Pause. Prevent.  Protect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2"/>
          <p:cNvSpPr>
            <a:spLocks noGrp="1"/>
          </p:cNvSpPr>
          <p:nvPr>
            <p:ph type="title"/>
          </p:nvPr>
        </p:nvSpPr>
        <p:spPr/>
        <p:txBody>
          <a:bodyPr/>
          <a:lstStyle/>
          <a:p>
            <a:r>
              <a:rPr lang="en-US" sz="3600" dirty="0" smtClean="0">
                <a:cs typeface="Times New Roman" pitchFamily="18" charset="0"/>
              </a:rPr>
              <a:t>Nicotine Withdrawal Symptoms</a:t>
            </a:r>
          </a:p>
        </p:txBody>
      </p:sp>
      <p:sp>
        <p:nvSpPr>
          <p:cNvPr id="4" name="Text Placeholder 3"/>
          <p:cNvSpPr>
            <a:spLocks noGrp="1"/>
          </p:cNvSpPr>
          <p:nvPr>
            <p:ph type="body" idx="1"/>
          </p:nvPr>
        </p:nvSpPr>
        <p:spPr>
          <a:xfrm>
            <a:off x="301625" y="1447800"/>
            <a:ext cx="4040188" cy="733425"/>
          </a:xfrm>
        </p:spPr>
        <p:txBody>
          <a:bodyPr>
            <a:normAutofit fontScale="92500" lnSpcReduction="10000"/>
          </a:bodyPr>
          <a:lstStyle/>
          <a:p>
            <a:pPr algn="ctr">
              <a:defRPr/>
            </a:pPr>
            <a:r>
              <a:rPr dirty="0">
                <a:solidFill>
                  <a:schemeClr val="bg2"/>
                </a:solidFill>
                <a:cs typeface="Times New Roman" pitchFamily="18" charset="0"/>
              </a:rPr>
              <a:t>May Begin Shortly </a:t>
            </a:r>
          </a:p>
          <a:p>
            <a:pPr algn="ctr">
              <a:defRPr/>
            </a:pPr>
            <a:r>
              <a:rPr dirty="0">
                <a:solidFill>
                  <a:schemeClr val="bg2"/>
                </a:solidFill>
                <a:cs typeface="Times New Roman" pitchFamily="18" charset="0"/>
              </a:rPr>
              <a:t>After Last Cigarette</a:t>
            </a:r>
          </a:p>
        </p:txBody>
      </p:sp>
      <p:sp>
        <p:nvSpPr>
          <p:cNvPr id="6" name="Text Placeholder 5"/>
          <p:cNvSpPr>
            <a:spLocks noGrp="1"/>
          </p:cNvSpPr>
          <p:nvPr>
            <p:ph type="body" sz="half" idx="3"/>
          </p:nvPr>
        </p:nvSpPr>
        <p:spPr>
          <a:xfrm>
            <a:off x="4791075" y="1447800"/>
            <a:ext cx="4041775" cy="731838"/>
          </a:xfrm>
        </p:spPr>
        <p:txBody>
          <a:bodyPr>
            <a:normAutofit fontScale="92500" lnSpcReduction="10000"/>
          </a:bodyPr>
          <a:lstStyle/>
          <a:p>
            <a:pPr algn="ctr">
              <a:defRPr/>
            </a:pPr>
            <a:r>
              <a:rPr lang="en-US" dirty="0" smtClean="0">
                <a:solidFill>
                  <a:schemeClr val="bg2"/>
                </a:solidFill>
                <a:cs typeface="Times New Roman" pitchFamily="18" charset="0"/>
              </a:rPr>
              <a:t>Peaks in Two (2) Days </a:t>
            </a:r>
          </a:p>
          <a:p>
            <a:pPr algn="ctr">
              <a:defRPr/>
            </a:pPr>
            <a:r>
              <a:rPr lang="en-US" dirty="0" smtClean="0">
                <a:solidFill>
                  <a:schemeClr val="bg2"/>
                </a:solidFill>
                <a:cs typeface="Times New Roman" pitchFamily="18" charset="0"/>
              </a:rPr>
              <a:t>and Subsides in 2-4 Weeks</a:t>
            </a:r>
            <a:endParaRPr lang="en-US" dirty="0">
              <a:solidFill>
                <a:schemeClr val="bg2"/>
              </a:solidFill>
              <a:cs typeface="Times New Roman" pitchFamily="18" charset="0"/>
            </a:endParaRPr>
          </a:p>
        </p:txBody>
      </p:sp>
      <p:sp>
        <p:nvSpPr>
          <p:cNvPr id="57349" name="Content Placeholder 4"/>
          <p:cNvSpPr>
            <a:spLocks noGrp="1"/>
          </p:cNvSpPr>
          <p:nvPr>
            <p:ph sz="quarter" idx="2"/>
          </p:nvPr>
        </p:nvSpPr>
        <p:spPr>
          <a:xfrm>
            <a:off x="301625" y="2471738"/>
            <a:ext cx="4041775" cy="3817937"/>
          </a:xfrm>
        </p:spPr>
        <p:txBody>
          <a:bodyPr/>
          <a:lstStyle/>
          <a:p>
            <a:r>
              <a:rPr lang="en-US" sz="3200" dirty="0" smtClean="0">
                <a:cs typeface="Times New Roman" pitchFamily="18" charset="0"/>
              </a:rPr>
              <a:t>Irritability </a:t>
            </a:r>
          </a:p>
          <a:p>
            <a:r>
              <a:rPr lang="en-US" sz="3200" dirty="0" smtClean="0">
                <a:cs typeface="Times New Roman" pitchFamily="18" charset="0"/>
              </a:rPr>
              <a:t>Difficulty in concentrating </a:t>
            </a:r>
          </a:p>
          <a:p>
            <a:r>
              <a:rPr lang="en-US" sz="3200" dirty="0" smtClean="0">
                <a:cs typeface="Times New Roman" pitchFamily="18" charset="0"/>
              </a:rPr>
              <a:t>Impatience </a:t>
            </a:r>
          </a:p>
          <a:p>
            <a:r>
              <a:rPr lang="en-US" sz="3200" dirty="0" smtClean="0">
                <a:cs typeface="Times New Roman" pitchFamily="18" charset="0"/>
              </a:rPr>
              <a:t>Hostility </a:t>
            </a:r>
          </a:p>
          <a:p>
            <a:r>
              <a:rPr lang="en-US" sz="3200" dirty="0" smtClean="0">
                <a:cs typeface="Times New Roman" pitchFamily="18" charset="0"/>
              </a:rPr>
              <a:t>Anxiety </a:t>
            </a:r>
          </a:p>
          <a:p>
            <a:endParaRPr lang="en-US" dirty="0" smtClean="0"/>
          </a:p>
        </p:txBody>
      </p:sp>
      <p:sp>
        <p:nvSpPr>
          <p:cNvPr id="57350" name="Content Placeholder 6"/>
          <p:cNvSpPr>
            <a:spLocks noGrp="1"/>
          </p:cNvSpPr>
          <p:nvPr>
            <p:ph sz="quarter" idx="4"/>
          </p:nvPr>
        </p:nvSpPr>
        <p:spPr>
          <a:xfrm>
            <a:off x="4724400" y="2438400"/>
            <a:ext cx="3962400" cy="3822700"/>
          </a:xfrm>
        </p:spPr>
        <p:txBody>
          <a:bodyPr/>
          <a:lstStyle/>
          <a:p>
            <a:r>
              <a:rPr lang="en-US" sz="3200" dirty="0" smtClean="0">
                <a:cs typeface="Times New Roman" pitchFamily="18" charset="0"/>
              </a:rPr>
              <a:t>Depressed mood </a:t>
            </a:r>
          </a:p>
          <a:p>
            <a:r>
              <a:rPr lang="en-US" sz="3200" dirty="0" smtClean="0">
                <a:cs typeface="Times New Roman" pitchFamily="18" charset="0"/>
              </a:rPr>
              <a:t>Insomnia</a:t>
            </a:r>
          </a:p>
          <a:p>
            <a:r>
              <a:rPr lang="en-US" sz="3200" dirty="0" smtClean="0">
                <a:cs typeface="Times New Roman" pitchFamily="18" charset="0"/>
              </a:rPr>
              <a:t>Restlessness </a:t>
            </a:r>
          </a:p>
          <a:p>
            <a:r>
              <a:rPr lang="en-US" sz="3200" dirty="0" smtClean="0">
                <a:cs typeface="Times New Roman" pitchFamily="18" charset="0"/>
              </a:rPr>
              <a:t>Decreased heart rate </a:t>
            </a:r>
          </a:p>
          <a:p>
            <a:r>
              <a:rPr lang="en-US" sz="3200" dirty="0" smtClean="0">
                <a:cs typeface="Times New Roman" pitchFamily="18" charset="0"/>
              </a:rPr>
              <a:t>Increased appetite or weight gain</a:t>
            </a:r>
          </a:p>
        </p:txBody>
      </p:sp>
      <p:sp>
        <p:nvSpPr>
          <p:cNvPr id="7" name="Date Placeholder 6"/>
          <p:cNvSpPr>
            <a:spLocks noGrp="1"/>
          </p:cNvSpPr>
          <p:nvPr>
            <p:ph type="dt" sz="half" idx="10"/>
          </p:nvPr>
        </p:nvSpPr>
        <p:spPr/>
        <p:txBody>
          <a:bodyPr/>
          <a:lstStyle/>
          <a:p>
            <a:pPr>
              <a:defRPr/>
            </a:pPr>
            <a:r>
              <a:rPr lang="en-US" dirty="0" smtClean="0"/>
              <a:t>Updated September 2013</a:t>
            </a:r>
            <a:endParaRPr lang="en-US" dirty="0"/>
          </a:p>
        </p:txBody>
      </p:sp>
      <p:sp>
        <p:nvSpPr>
          <p:cNvPr id="8" name="Footer Placeholder 7"/>
          <p:cNvSpPr>
            <a:spLocks noGrp="1"/>
          </p:cNvSpPr>
          <p:nvPr>
            <p:ph type="ftr" sz="quarter" idx="11"/>
          </p:nvPr>
        </p:nvSpPr>
        <p:spPr/>
        <p:txBody>
          <a:bodyPr/>
          <a:lstStyle/>
          <a:p>
            <a:pPr>
              <a:defRPr/>
            </a:pPr>
            <a:r>
              <a:rPr lang="en-US" dirty="0" smtClean="0"/>
              <a:t>GWTG: Pause. Prevent.  Protect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dirty="0" smtClean="0"/>
              <a:t>GWTG: Pause. Prevent.  Protect </a:t>
            </a:r>
            <a:endParaRPr lang="en-US" dirty="0"/>
          </a:p>
        </p:txBody>
      </p:sp>
      <p:pic>
        <p:nvPicPr>
          <p:cNvPr id="4" name="Content Placeholder 8" descr="Changes.jpg"/>
          <p:cNvPicPr>
            <a:picLocks noChangeAspect="1"/>
          </p:cNvPicPr>
          <p:nvPr/>
        </p:nvPicPr>
        <p:blipFill>
          <a:blip r:embed="rId2" cstate="print"/>
          <a:stretch>
            <a:fillRect/>
          </a:stretch>
        </p:blipFill>
        <p:spPr>
          <a:xfrm>
            <a:off x="1371600" y="762000"/>
            <a:ext cx="7176038" cy="5566600"/>
          </a:xfrm>
          <a:prstGeom prst="rect">
            <a:avLst/>
          </a:prstGeom>
        </p:spPr>
      </p:pic>
      <p:sp>
        <p:nvSpPr>
          <p:cNvPr id="5" name="TextBox 4"/>
          <p:cNvSpPr txBox="1"/>
          <p:nvPr/>
        </p:nvSpPr>
        <p:spPr>
          <a:xfrm>
            <a:off x="304800" y="228600"/>
            <a:ext cx="8534400" cy="523220"/>
          </a:xfrm>
          <a:prstGeom prst="rect">
            <a:avLst/>
          </a:prstGeom>
          <a:noFill/>
        </p:spPr>
        <p:txBody>
          <a:bodyPr wrap="square" rtlCol="0">
            <a:spAutoFit/>
          </a:bodyPr>
          <a:lstStyle/>
          <a:p>
            <a:pPr algn="ctr"/>
            <a:r>
              <a:rPr lang="en-US" sz="2800" dirty="0" smtClean="0">
                <a:solidFill>
                  <a:schemeClr val="accent1"/>
                </a:solidFill>
                <a:latin typeface="Franklin Gothic Demi" pitchFamily="34" charset="0"/>
              </a:rPr>
              <a:t>Health Benefits of Quitting</a:t>
            </a:r>
            <a:endParaRPr lang="en-US" sz="2800" dirty="0">
              <a:solidFill>
                <a:schemeClr val="accent1"/>
              </a:solidFill>
              <a:latin typeface="Franklin Gothic Demi" pitchFamily="34" charset="0"/>
            </a:endParaRPr>
          </a:p>
        </p:txBody>
      </p:sp>
      <p:sp>
        <p:nvSpPr>
          <p:cNvPr id="6" name="Date Placeholder 5"/>
          <p:cNvSpPr>
            <a:spLocks noGrp="1"/>
          </p:cNvSpPr>
          <p:nvPr>
            <p:ph type="dt" sz="half" idx="10"/>
          </p:nvPr>
        </p:nvSpPr>
        <p:spPr/>
        <p:txBody>
          <a:bodyPr/>
          <a:lstStyle/>
          <a:p>
            <a:pPr>
              <a:defRPr/>
            </a:pPr>
            <a:r>
              <a:rPr lang="en-US" dirty="0" smtClean="0"/>
              <a:t>Updated September 2013</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4572000" y="2743200"/>
            <a:ext cx="4267200" cy="3276600"/>
          </a:xfrm>
        </p:spPr>
        <p:txBody>
          <a:bodyPr/>
          <a:lstStyle/>
          <a:p>
            <a:endParaRPr lang="en-US" sz="2800" dirty="0" smtClean="0"/>
          </a:p>
          <a:p>
            <a:r>
              <a:rPr lang="en-US" sz="2800" dirty="0" smtClean="0"/>
              <a:t>What does   research show?</a:t>
            </a:r>
            <a:endParaRPr lang="en-US" sz="2800" dirty="0"/>
          </a:p>
        </p:txBody>
      </p:sp>
      <p:sp>
        <p:nvSpPr>
          <p:cNvPr id="7" name="Title 6"/>
          <p:cNvSpPr>
            <a:spLocks noGrp="1"/>
          </p:cNvSpPr>
          <p:nvPr>
            <p:ph type="ctrTitle"/>
          </p:nvPr>
        </p:nvSpPr>
        <p:spPr>
          <a:xfrm>
            <a:off x="685800" y="381000"/>
            <a:ext cx="7772400" cy="1295400"/>
          </a:xfrm>
        </p:spPr>
        <p:txBody>
          <a:bodyPr>
            <a:normAutofit fontScale="90000"/>
          </a:bodyPr>
          <a:lstStyle/>
          <a:p>
            <a:r>
              <a:rPr lang="en-US" dirty="0" smtClean="0"/>
              <a:t>How Can We Increase Quit Rates?</a:t>
            </a:r>
            <a:br>
              <a:rPr lang="en-US" dirty="0" smtClean="0"/>
            </a:br>
            <a:endParaRPr lang="en-US" dirty="0"/>
          </a:p>
        </p:txBody>
      </p:sp>
      <p:sp>
        <p:nvSpPr>
          <p:cNvPr id="6" name="Footer Placeholder 5"/>
          <p:cNvSpPr>
            <a:spLocks noGrp="1"/>
          </p:cNvSpPr>
          <p:nvPr>
            <p:ph type="ftr" sz="quarter" idx="11"/>
          </p:nvPr>
        </p:nvSpPr>
        <p:spPr/>
        <p:txBody>
          <a:bodyPr/>
          <a:lstStyle/>
          <a:p>
            <a:pPr>
              <a:defRPr/>
            </a:pPr>
            <a:r>
              <a:rPr lang="en-US" dirty="0" smtClean="0"/>
              <a:t>GWTG: Pause. Prevent.  Protect </a:t>
            </a:r>
            <a:endParaRPr lang="en-US" dirty="0"/>
          </a:p>
        </p:txBody>
      </p:sp>
      <p:pic>
        <p:nvPicPr>
          <p:cNvPr id="1030" name="Picture 6" descr="C:\Documents and Settings\xmerced\Local Settings\Temporary Internet Files\Content.IE5\FPN4UWE9\MP900182803[1].jpg"/>
          <p:cNvPicPr>
            <a:picLocks noChangeAspect="1" noChangeArrowheads="1"/>
          </p:cNvPicPr>
          <p:nvPr/>
        </p:nvPicPr>
        <p:blipFill>
          <a:blip r:embed="rId2" cstate="print"/>
          <a:srcRect/>
          <a:stretch>
            <a:fillRect/>
          </a:stretch>
        </p:blipFill>
        <p:spPr bwMode="auto">
          <a:xfrm>
            <a:off x="304800" y="2884355"/>
            <a:ext cx="4310513" cy="2830645"/>
          </a:xfrm>
          <a:prstGeom prst="rect">
            <a:avLst/>
          </a:prstGeom>
          <a:noFill/>
        </p:spPr>
      </p:pic>
      <p:sp>
        <p:nvSpPr>
          <p:cNvPr id="9" name="Date Placeholder 8"/>
          <p:cNvSpPr>
            <a:spLocks noGrp="1"/>
          </p:cNvSpPr>
          <p:nvPr>
            <p:ph type="dt" sz="half" idx="10"/>
          </p:nvPr>
        </p:nvSpPr>
        <p:spPr/>
        <p:txBody>
          <a:bodyPr/>
          <a:lstStyle/>
          <a:p>
            <a:pPr>
              <a:defRPr/>
            </a:pPr>
            <a:r>
              <a:rPr lang="en-US" dirty="0" smtClean="0"/>
              <a:t>Updated September 2013</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dirty="0" smtClean="0"/>
              <a:t>PHS Clinical Practice Guidelines</a:t>
            </a:r>
          </a:p>
        </p:txBody>
      </p:sp>
      <p:sp>
        <p:nvSpPr>
          <p:cNvPr id="38915" name="Content Placeholder 2"/>
          <p:cNvSpPr>
            <a:spLocks noGrp="1"/>
          </p:cNvSpPr>
          <p:nvPr>
            <p:ph sz="quarter" idx="1"/>
          </p:nvPr>
        </p:nvSpPr>
        <p:spPr>
          <a:xfrm>
            <a:off x="304800" y="1524000"/>
            <a:ext cx="8504238" cy="4953000"/>
          </a:xfrm>
        </p:spPr>
        <p:txBody>
          <a:bodyPr/>
          <a:lstStyle/>
          <a:p>
            <a:pPr eaLnBrk="1" hangingPunct="1"/>
            <a:r>
              <a:rPr lang="en-US" sz="2400" dirty="0" smtClean="0"/>
              <a:t>Institutionalize a system to identify tobacco users </a:t>
            </a:r>
          </a:p>
          <a:p>
            <a:pPr eaLnBrk="1" hangingPunct="1">
              <a:buNone/>
            </a:pPr>
            <a:r>
              <a:rPr lang="en-US" sz="2400" dirty="0" smtClean="0"/>
              <a:t>    at </a:t>
            </a:r>
            <a:r>
              <a:rPr lang="en-US" sz="2400" b="1" dirty="0" smtClean="0">
                <a:solidFill>
                  <a:schemeClr val="accent2">
                    <a:lumMod val="75000"/>
                  </a:schemeClr>
                </a:solidFill>
              </a:rPr>
              <a:t>every visit.</a:t>
            </a:r>
          </a:p>
          <a:p>
            <a:pPr eaLnBrk="1" hangingPunct="1"/>
            <a:r>
              <a:rPr lang="en-US" sz="2400" dirty="0" smtClean="0"/>
              <a:t>Advise all who use tobacco to quit at </a:t>
            </a:r>
            <a:r>
              <a:rPr lang="en-US" sz="2400" b="1" dirty="0" smtClean="0">
                <a:solidFill>
                  <a:schemeClr val="accent2">
                    <a:lumMod val="75000"/>
                  </a:schemeClr>
                </a:solidFill>
              </a:rPr>
              <a:t>every visit.</a:t>
            </a:r>
            <a:endParaRPr lang="en-US" sz="2400" dirty="0" smtClean="0">
              <a:solidFill>
                <a:schemeClr val="accent2">
                  <a:lumMod val="75000"/>
                </a:schemeClr>
              </a:solidFill>
            </a:endParaRPr>
          </a:p>
          <a:p>
            <a:pPr eaLnBrk="1" hangingPunct="1"/>
            <a:r>
              <a:rPr lang="en-US" sz="2400" dirty="0" smtClean="0"/>
              <a:t>Use the </a:t>
            </a:r>
            <a:r>
              <a:rPr lang="en-US" sz="2400" b="1" dirty="0" smtClean="0">
                <a:solidFill>
                  <a:schemeClr val="accent2">
                    <a:lumMod val="75000"/>
                  </a:schemeClr>
                </a:solidFill>
              </a:rPr>
              <a:t>5 A’s,</a:t>
            </a:r>
            <a:r>
              <a:rPr lang="en-US" sz="2400" dirty="0" smtClean="0"/>
              <a:t> the </a:t>
            </a:r>
            <a:r>
              <a:rPr lang="en-US" sz="2400" b="1" dirty="0" smtClean="0">
                <a:solidFill>
                  <a:schemeClr val="accent2">
                    <a:lumMod val="75000"/>
                  </a:schemeClr>
                </a:solidFill>
              </a:rPr>
              <a:t>2 A’s and an R</a:t>
            </a:r>
            <a:r>
              <a:rPr lang="en-US" sz="2400" dirty="0" smtClean="0"/>
              <a:t>, or </a:t>
            </a:r>
            <a:r>
              <a:rPr lang="en-US" sz="2400" b="1" dirty="0" smtClean="0">
                <a:solidFill>
                  <a:schemeClr val="accent2">
                    <a:lumMod val="75000"/>
                  </a:schemeClr>
                </a:solidFill>
              </a:rPr>
              <a:t>MI</a:t>
            </a:r>
          </a:p>
          <a:p>
            <a:pPr eaLnBrk="1" hangingPunct="1">
              <a:buNone/>
            </a:pPr>
            <a:r>
              <a:rPr lang="en-US" sz="2400" b="1" dirty="0" smtClean="0">
                <a:solidFill>
                  <a:schemeClr val="accent2">
                    <a:lumMod val="75000"/>
                  </a:schemeClr>
                </a:solidFill>
              </a:rPr>
              <a:t>    </a:t>
            </a:r>
            <a:r>
              <a:rPr lang="en-US" sz="2400" dirty="0" smtClean="0"/>
              <a:t>(Motivational Interviewing) approaches.</a:t>
            </a:r>
          </a:p>
          <a:p>
            <a:pPr eaLnBrk="1" hangingPunct="1"/>
            <a:r>
              <a:rPr lang="en-US" sz="2400" dirty="0" smtClean="0"/>
              <a:t>Align tobacco counseling content to the patient’s “stage of change”.</a:t>
            </a:r>
          </a:p>
          <a:p>
            <a:pPr eaLnBrk="1" hangingPunct="1"/>
            <a:r>
              <a:rPr lang="en-US" sz="2400" dirty="0" smtClean="0"/>
              <a:t>Use effective Nicotine Replacement Therapy (NRT)     </a:t>
            </a:r>
            <a:r>
              <a:rPr lang="en-US" sz="2400" b="1" dirty="0" smtClean="0">
                <a:solidFill>
                  <a:schemeClr val="accent2">
                    <a:lumMod val="75000"/>
                  </a:schemeClr>
                </a:solidFill>
              </a:rPr>
              <a:t>medications</a:t>
            </a:r>
            <a:r>
              <a:rPr lang="en-US" sz="2400" dirty="0" smtClean="0"/>
              <a:t> in assisting clients; very few                       contraindications exist. </a:t>
            </a:r>
          </a:p>
          <a:p>
            <a:pPr eaLnBrk="1" hangingPunct="1"/>
            <a:r>
              <a:rPr lang="en-US" sz="2400" dirty="0" smtClean="0"/>
              <a:t>Provide </a:t>
            </a:r>
            <a:r>
              <a:rPr lang="en-US" sz="2400" b="1" dirty="0" smtClean="0">
                <a:solidFill>
                  <a:schemeClr val="accent2">
                    <a:lumMod val="75000"/>
                  </a:schemeClr>
                </a:solidFill>
              </a:rPr>
              <a:t>counseling</a:t>
            </a:r>
            <a:r>
              <a:rPr lang="en-US" sz="2400" dirty="0" smtClean="0">
                <a:solidFill>
                  <a:schemeClr val="accent2">
                    <a:lumMod val="75000"/>
                  </a:schemeClr>
                </a:solidFill>
              </a:rPr>
              <a:t>, </a:t>
            </a:r>
            <a:r>
              <a:rPr lang="en-US" sz="2400" b="1" dirty="0" smtClean="0">
                <a:solidFill>
                  <a:schemeClr val="accent2">
                    <a:lumMod val="75000"/>
                  </a:schemeClr>
                </a:solidFill>
              </a:rPr>
              <a:t>or</a:t>
            </a:r>
            <a:r>
              <a:rPr lang="en-US" sz="2400" dirty="0" smtClean="0">
                <a:solidFill>
                  <a:schemeClr val="accent2">
                    <a:lumMod val="75000"/>
                  </a:schemeClr>
                </a:solidFill>
              </a:rPr>
              <a:t> </a:t>
            </a:r>
            <a:r>
              <a:rPr lang="en-US" sz="2400" b="1" dirty="0" smtClean="0">
                <a:solidFill>
                  <a:schemeClr val="accent2">
                    <a:lumMod val="75000"/>
                  </a:schemeClr>
                </a:solidFill>
              </a:rPr>
              <a:t>refer</a:t>
            </a:r>
            <a:r>
              <a:rPr lang="en-US" sz="2400" dirty="0" smtClean="0">
                <a:solidFill>
                  <a:schemeClr val="accent2">
                    <a:lumMod val="75000"/>
                  </a:schemeClr>
                </a:solidFill>
              </a:rPr>
              <a:t> </a:t>
            </a:r>
            <a:r>
              <a:rPr lang="en-US" sz="2400" dirty="0" smtClean="0"/>
              <a:t>to </a:t>
            </a:r>
            <a:r>
              <a:rPr lang="en-US" sz="2400" b="1" dirty="0" smtClean="0">
                <a:solidFill>
                  <a:schemeClr val="accent2">
                    <a:lumMod val="75000"/>
                  </a:schemeClr>
                </a:solidFill>
              </a:rPr>
              <a:t>GSAHEC</a:t>
            </a:r>
            <a:r>
              <a:rPr lang="en-US" sz="2400" dirty="0" smtClean="0"/>
              <a:t> or the Florida Quitline for cessation resources</a:t>
            </a:r>
          </a:p>
        </p:txBody>
      </p:sp>
      <p:sp>
        <p:nvSpPr>
          <p:cNvPr id="38917" name="Footer Placeholder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dirty="0" smtClean="0"/>
              <a:t>GWTG: Pause. Prevent.  Protect </a:t>
            </a:r>
          </a:p>
        </p:txBody>
      </p:sp>
      <p:pic>
        <p:nvPicPr>
          <p:cNvPr id="6" name="Picture 11" descr="qrg.jpg"/>
          <p:cNvPicPr>
            <a:picLocks noChangeAspect="1"/>
          </p:cNvPicPr>
          <p:nvPr/>
        </p:nvPicPr>
        <p:blipFill>
          <a:blip r:embed="rId3" cstate="print"/>
          <a:srcRect/>
          <a:stretch>
            <a:fillRect/>
          </a:stretch>
        </p:blipFill>
        <p:spPr bwMode="auto">
          <a:xfrm>
            <a:off x="7239000" y="1371600"/>
            <a:ext cx="1447800" cy="2143206"/>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dirty="0" smtClean="0"/>
              <a:t>Updated September 2013</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81000" y="1981200"/>
          <a:ext cx="8305800" cy="3276600"/>
        </p:xfrm>
        <a:graphic>
          <a:graphicData uri="http://schemas.openxmlformats.org/drawingml/2006/table">
            <a:tbl>
              <a:tblPr firstRow="1" bandRow="1">
                <a:tableStyleId>{5C22544A-7EE6-4342-B048-85BDC9FD1C3A}</a:tableStyleId>
              </a:tblPr>
              <a:tblGrid>
                <a:gridCol w="4191000"/>
                <a:gridCol w="4114800"/>
              </a:tblGrid>
              <a:tr h="1092200">
                <a:tc>
                  <a:txBody>
                    <a:bodyPr/>
                    <a:lstStyle/>
                    <a:p>
                      <a:pPr algn="ctr"/>
                      <a:r>
                        <a:rPr lang="en-US" sz="2000" dirty="0" smtClean="0">
                          <a:solidFill>
                            <a:schemeClr val="accent2">
                              <a:lumMod val="75000"/>
                            </a:schemeClr>
                          </a:solidFill>
                          <a:latin typeface="+mn-lt"/>
                          <a:cs typeface="Times New Roman" pitchFamily="18" charset="0"/>
                        </a:rPr>
                        <a:t>Screening System</a:t>
                      </a:r>
                      <a:endParaRPr lang="en-US" sz="2000" dirty="0">
                        <a:solidFill>
                          <a:schemeClr val="accent2">
                            <a:lumMod val="75000"/>
                          </a:schemeClr>
                        </a:solidFill>
                        <a:latin typeface="+mn-lt"/>
                        <a:cs typeface="Times New Roman" pitchFamily="18" charset="0"/>
                      </a:endParaRPr>
                    </a:p>
                  </a:txBody>
                  <a:tcPr anchor="ctr">
                    <a:solidFill>
                      <a:schemeClr val="accent1">
                        <a:lumMod val="20000"/>
                        <a:lumOff val="80000"/>
                      </a:schemeClr>
                    </a:solidFill>
                  </a:tcPr>
                </a:tc>
                <a:tc>
                  <a:txBody>
                    <a:bodyPr/>
                    <a:lstStyle/>
                    <a:p>
                      <a:pPr algn="ctr"/>
                      <a:r>
                        <a:rPr lang="en-US" sz="2000" dirty="0" smtClean="0">
                          <a:solidFill>
                            <a:schemeClr val="accent2">
                              <a:lumMod val="75000"/>
                            </a:schemeClr>
                          </a:solidFill>
                          <a:latin typeface="+mn-lt"/>
                          <a:cs typeface="Times New Roman" pitchFamily="18" charset="0"/>
                        </a:rPr>
                        <a:t>Estimated rate of clinician intervention (95% C.I.)</a:t>
                      </a:r>
                      <a:endParaRPr lang="en-US" sz="2000" dirty="0">
                        <a:solidFill>
                          <a:schemeClr val="accent2">
                            <a:lumMod val="75000"/>
                          </a:schemeClr>
                        </a:solidFill>
                        <a:latin typeface="+mn-lt"/>
                        <a:cs typeface="Times New Roman" pitchFamily="18" charset="0"/>
                      </a:endParaRPr>
                    </a:p>
                  </a:txBody>
                  <a:tcPr anchor="ctr">
                    <a:solidFill>
                      <a:schemeClr val="accent1">
                        <a:lumMod val="20000"/>
                        <a:lumOff val="80000"/>
                      </a:schemeClr>
                    </a:solidFill>
                  </a:tcPr>
                </a:tc>
              </a:tr>
              <a:tr h="1092200">
                <a:tc>
                  <a:txBody>
                    <a:bodyPr/>
                    <a:lstStyle/>
                    <a:p>
                      <a:r>
                        <a:rPr lang="en-US" sz="2000" dirty="0" smtClean="0">
                          <a:latin typeface="+mn-lt"/>
                          <a:cs typeface="Times New Roman" pitchFamily="18" charset="0"/>
                        </a:rPr>
                        <a:t>No screening system in place to identify smoking</a:t>
                      </a:r>
                      <a:r>
                        <a:rPr lang="en-US" sz="2000" baseline="0" dirty="0" smtClean="0">
                          <a:latin typeface="+mn-lt"/>
                          <a:cs typeface="Times New Roman" pitchFamily="18" charset="0"/>
                        </a:rPr>
                        <a:t> status</a:t>
                      </a:r>
                      <a:endParaRPr lang="en-US" sz="2000" dirty="0">
                        <a:latin typeface="+mn-lt"/>
                        <a:cs typeface="Times New Roman" pitchFamily="18" charset="0"/>
                      </a:endParaRPr>
                    </a:p>
                  </a:txBody>
                  <a:tcPr anchor="ctr">
                    <a:solidFill>
                      <a:schemeClr val="accent1">
                        <a:lumMod val="40000"/>
                        <a:lumOff val="60000"/>
                      </a:schemeClr>
                    </a:solidFill>
                  </a:tcPr>
                </a:tc>
                <a:tc>
                  <a:txBody>
                    <a:bodyPr/>
                    <a:lstStyle/>
                    <a:p>
                      <a:pPr algn="ctr"/>
                      <a:r>
                        <a:rPr lang="en-US" sz="2000" b="0" dirty="0" smtClean="0">
                          <a:latin typeface="+mn-lt"/>
                          <a:cs typeface="Times New Roman" pitchFamily="18" charset="0"/>
                        </a:rPr>
                        <a:t>38.5</a:t>
                      </a:r>
                      <a:endParaRPr lang="en-US" sz="2000" b="0" dirty="0">
                        <a:latin typeface="+mn-lt"/>
                        <a:cs typeface="Times New Roman" pitchFamily="18" charset="0"/>
                      </a:endParaRPr>
                    </a:p>
                  </a:txBody>
                  <a:tcPr anchor="ctr">
                    <a:solidFill>
                      <a:schemeClr val="accent1">
                        <a:lumMod val="40000"/>
                        <a:lumOff val="60000"/>
                      </a:schemeClr>
                    </a:solidFill>
                  </a:tcPr>
                </a:tc>
              </a:tr>
              <a:tr h="1092200">
                <a:tc>
                  <a:txBody>
                    <a:bodyPr/>
                    <a:lstStyle/>
                    <a:p>
                      <a:r>
                        <a:rPr lang="en-US" sz="2000" dirty="0" smtClean="0">
                          <a:latin typeface="+mn-lt"/>
                          <a:cs typeface="Times New Roman" pitchFamily="18" charset="0"/>
                        </a:rPr>
                        <a:t>Screening system in place to identify smoking status</a:t>
                      </a:r>
                      <a:endParaRPr lang="en-US" sz="2000" dirty="0">
                        <a:latin typeface="+mn-lt"/>
                        <a:cs typeface="Times New Roman" pitchFamily="18" charset="0"/>
                      </a:endParaRPr>
                    </a:p>
                  </a:txBody>
                  <a:tcPr anchor="ctr">
                    <a:solidFill>
                      <a:schemeClr val="accent1">
                        <a:lumMod val="20000"/>
                        <a:lumOff val="80000"/>
                      </a:schemeClr>
                    </a:solidFill>
                  </a:tcPr>
                </a:tc>
                <a:tc>
                  <a:txBody>
                    <a:bodyPr/>
                    <a:lstStyle/>
                    <a:p>
                      <a:pPr algn="ctr"/>
                      <a:r>
                        <a:rPr lang="en-US" sz="2000" b="0" dirty="0" smtClean="0">
                          <a:latin typeface="+mn-lt"/>
                          <a:cs typeface="Times New Roman" pitchFamily="18" charset="0"/>
                        </a:rPr>
                        <a:t>65.6 (58.3-72.6)</a:t>
                      </a:r>
                      <a:endParaRPr lang="en-US" sz="2000" b="0" dirty="0">
                        <a:latin typeface="+mn-lt"/>
                        <a:cs typeface="Times New Roman" pitchFamily="18" charset="0"/>
                      </a:endParaRPr>
                    </a:p>
                  </a:txBody>
                  <a:tcPr anchor="ctr">
                    <a:solidFill>
                      <a:schemeClr val="accent1">
                        <a:lumMod val="20000"/>
                        <a:lumOff val="80000"/>
                      </a:schemeClr>
                    </a:solidFill>
                  </a:tcPr>
                </a:tc>
              </a:tr>
            </a:tbl>
          </a:graphicData>
        </a:graphic>
      </p:graphicFrame>
      <p:sp>
        <p:nvSpPr>
          <p:cNvPr id="66576" name="Title 2"/>
          <p:cNvSpPr>
            <a:spLocks noGrp="1"/>
          </p:cNvSpPr>
          <p:nvPr>
            <p:ph type="title"/>
          </p:nvPr>
        </p:nvSpPr>
        <p:spPr>
          <a:xfrm>
            <a:off x="152400" y="152400"/>
            <a:ext cx="8839200" cy="838200"/>
          </a:xfrm>
          <a:noFill/>
        </p:spPr>
        <p:txBody>
          <a:bodyPr/>
          <a:lstStyle/>
          <a:p>
            <a:r>
              <a:rPr lang="en-US" sz="3600" dirty="0" smtClean="0">
                <a:cs typeface="Times New Roman" pitchFamily="18" charset="0"/>
              </a:rPr>
              <a:t>Tobacco-User Reminder Systems</a:t>
            </a:r>
          </a:p>
        </p:txBody>
      </p:sp>
      <p:sp>
        <p:nvSpPr>
          <p:cNvPr id="66577" name="TextBox 5"/>
          <p:cNvSpPr txBox="1">
            <a:spLocks noChangeArrowheads="1"/>
          </p:cNvSpPr>
          <p:nvPr/>
        </p:nvSpPr>
        <p:spPr bwMode="auto">
          <a:xfrm>
            <a:off x="457200" y="5362575"/>
            <a:ext cx="8229600" cy="276225"/>
          </a:xfrm>
          <a:prstGeom prst="rect">
            <a:avLst/>
          </a:prstGeom>
          <a:noFill/>
          <a:ln w="9525">
            <a:noFill/>
            <a:miter lim="800000"/>
            <a:headEnd/>
            <a:tailEnd/>
          </a:ln>
        </p:spPr>
        <p:txBody>
          <a:bodyPr>
            <a:spAutoFit/>
          </a:bodyPr>
          <a:lstStyle/>
          <a:p>
            <a:r>
              <a:rPr lang="en-US" sz="1200" dirty="0">
                <a:latin typeface="Times New Roman" pitchFamily="18" charset="0"/>
                <a:cs typeface="Times New Roman" pitchFamily="18" charset="0"/>
              </a:rPr>
              <a:t>*2008 CPG Treating Tobacco Use and Dependence Public Health Service</a:t>
            </a:r>
          </a:p>
        </p:txBody>
      </p:sp>
      <p:sp>
        <p:nvSpPr>
          <p:cNvPr id="6" name="Date Placeholder 5"/>
          <p:cNvSpPr>
            <a:spLocks noGrp="1"/>
          </p:cNvSpPr>
          <p:nvPr>
            <p:ph type="dt" sz="half" idx="10"/>
          </p:nvPr>
        </p:nvSpPr>
        <p:spPr/>
        <p:txBody>
          <a:bodyPr/>
          <a:lstStyle/>
          <a:p>
            <a:pPr>
              <a:defRPr/>
            </a:pPr>
            <a:r>
              <a:rPr lang="en-US" dirty="0" smtClean="0"/>
              <a:t>Updated September 2013</a:t>
            </a:r>
            <a:endParaRPr lang="en-US" dirty="0"/>
          </a:p>
        </p:txBody>
      </p:sp>
      <p:sp>
        <p:nvSpPr>
          <p:cNvPr id="7" name="Footer Placeholder 6"/>
          <p:cNvSpPr>
            <a:spLocks noGrp="1"/>
          </p:cNvSpPr>
          <p:nvPr>
            <p:ph type="ftr" sz="quarter" idx="11"/>
          </p:nvPr>
        </p:nvSpPr>
        <p:spPr/>
        <p:txBody>
          <a:bodyPr/>
          <a:lstStyle/>
          <a:p>
            <a:pPr>
              <a:defRPr/>
            </a:pPr>
            <a:r>
              <a:rPr lang="en-US" dirty="0" smtClean="0"/>
              <a:t>GWTG: Pause. Prevent.  Protect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4"/>
          <p:cNvSpPr>
            <a:spLocks noGrp="1"/>
          </p:cNvSpPr>
          <p:nvPr>
            <p:ph type="title"/>
          </p:nvPr>
        </p:nvSpPr>
        <p:spPr>
          <a:xfrm>
            <a:off x="0" y="0"/>
            <a:ext cx="8839200" cy="838200"/>
          </a:xfrm>
          <a:noFill/>
        </p:spPr>
        <p:txBody>
          <a:bodyPr/>
          <a:lstStyle/>
          <a:p>
            <a:r>
              <a:rPr lang="en-US" sz="3200" dirty="0" smtClean="0">
                <a:cs typeface="Times New Roman" pitchFamily="18" charset="0"/>
              </a:rPr>
              <a:t>Paper Chart - Tobacco User Identification </a:t>
            </a:r>
          </a:p>
        </p:txBody>
      </p:sp>
      <p:sp>
        <p:nvSpPr>
          <p:cNvPr id="67587" name="Content Placeholder 5"/>
          <p:cNvSpPr>
            <a:spLocks noGrp="1"/>
          </p:cNvSpPr>
          <p:nvPr>
            <p:ph idx="1"/>
          </p:nvPr>
        </p:nvSpPr>
        <p:spPr>
          <a:xfrm>
            <a:off x="381000" y="1646238"/>
            <a:ext cx="3352800" cy="4525962"/>
          </a:xfrm>
        </p:spPr>
        <p:txBody>
          <a:bodyPr/>
          <a:lstStyle/>
          <a:p>
            <a:pPr lvl="1">
              <a:buFont typeface="Wingdings" pitchFamily="2" charset="2"/>
              <a:buNone/>
            </a:pPr>
            <a:r>
              <a:rPr lang="en-US" dirty="0" smtClean="0"/>
              <a:t>    </a:t>
            </a:r>
            <a:r>
              <a:rPr lang="en-US" sz="2400" dirty="0" smtClean="0">
                <a:solidFill>
                  <a:schemeClr val="tx1"/>
                </a:solidFill>
                <a:cs typeface="Times New Roman" pitchFamily="18" charset="0"/>
              </a:rPr>
              <a:t>After the initial question, the provider could further initiate intervention with:</a:t>
            </a:r>
          </a:p>
          <a:p>
            <a:pPr lvl="1">
              <a:buFont typeface="Wingdings" pitchFamily="2" charset="2"/>
              <a:buNone/>
            </a:pPr>
            <a:endParaRPr lang="en-US" dirty="0" smtClean="0">
              <a:latin typeface="Times New Roman" pitchFamily="18" charset="0"/>
              <a:cs typeface="Times New Roman" pitchFamily="18" charset="0"/>
            </a:endParaRPr>
          </a:p>
          <a:p>
            <a:pPr>
              <a:buFont typeface="Wingdings 2" pitchFamily="18" charset="2"/>
              <a:buNone/>
            </a:pPr>
            <a:r>
              <a:rPr lang="en-US" dirty="0" smtClean="0">
                <a:solidFill>
                  <a:srgbClr val="C00000"/>
                </a:solidFill>
                <a:latin typeface="Times New Roman" pitchFamily="18" charset="0"/>
                <a:cs typeface="Times New Roman" pitchFamily="18" charset="0"/>
              </a:rPr>
              <a:t>     </a:t>
            </a:r>
            <a:r>
              <a:rPr lang="en-US" dirty="0" smtClean="0">
                <a:solidFill>
                  <a:schemeClr val="accent2">
                    <a:lumMod val="75000"/>
                  </a:schemeClr>
                </a:solidFill>
                <a:latin typeface="Times New Roman" pitchFamily="18" charset="0"/>
                <a:cs typeface="Times New Roman" pitchFamily="18" charset="0"/>
              </a:rPr>
              <a:t>   ♦  </a:t>
            </a:r>
            <a:r>
              <a:rPr lang="en-US" b="1" dirty="0" smtClean="0">
                <a:solidFill>
                  <a:schemeClr val="accent2">
                    <a:lumMod val="75000"/>
                  </a:schemeClr>
                </a:solidFill>
                <a:latin typeface="Times New Roman" pitchFamily="18" charset="0"/>
                <a:cs typeface="Times New Roman" pitchFamily="18" charset="0"/>
              </a:rPr>
              <a:t>ASK</a:t>
            </a:r>
          </a:p>
          <a:p>
            <a:pPr>
              <a:buFont typeface="Wingdings 2" pitchFamily="18" charset="2"/>
              <a:buNone/>
            </a:pPr>
            <a:r>
              <a:rPr lang="en-US" dirty="0" smtClean="0">
                <a:solidFill>
                  <a:schemeClr val="accent2">
                    <a:lumMod val="75000"/>
                  </a:schemeClr>
                </a:solidFill>
                <a:latin typeface="Times New Roman" pitchFamily="18" charset="0"/>
                <a:cs typeface="Times New Roman" pitchFamily="18" charset="0"/>
              </a:rPr>
              <a:t>        ♦  </a:t>
            </a:r>
            <a:r>
              <a:rPr lang="en-US" b="1" dirty="0" smtClean="0">
                <a:solidFill>
                  <a:schemeClr val="accent2">
                    <a:lumMod val="75000"/>
                  </a:schemeClr>
                </a:solidFill>
                <a:latin typeface="Times New Roman" pitchFamily="18" charset="0"/>
                <a:cs typeface="Times New Roman" pitchFamily="18" charset="0"/>
              </a:rPr>
              <a:t>ADVISE</a:t>
            </a:r>
          </a:p>
          <a:p>
            <a:pPr>
              <a:buFont typeface="Wingdings 2" pitchFamily="18" charset="2"/>
              <a:buNone/>
            </a:pPr>
            <a:r>
              <a:rPr lang="en-US" dirty="0" smtClean="0">
                <a:solidFill>
                  <a:schemeClr val="accent2">
                    <a:lumMod val="75000"/>
                  </a:schemeClr>
                </a:solidFill>
                <a:latin typeface="Times New Roman" pitchFamily="18" charset="0"/>
                <a:cs typeface="Times New Roman" pitchFamily="18" charset="0"/>
              </a:rPr>
              <a:t>        ♦  </a:t>
            </a:r>
            <a:r>
              <a:rPr lang="en-US" b="1" dirty="0" smtClean="0">
                <a:solidFill>
                  <a:schemeClr val="accent2">
                    <a:lumMod val="75000"/>
                  </a:schemeClr>
                </a:solidFill>
                <a:latin typeface="Times New Roman" pitchFamily="18" charset="0"/>
                <a:cs typeface="Times New Roman" pitchFamily="18" charset="0"/>
              </a:rPr>
              <a:t>REFER</a:t>
            </a:r>
            <a:r>
              <a:rPr lang="en-US" dirty="0" smtClean="0"/>
              <a:t/>
            </a:r>
            <a:br>
              <a:rPr lang="en-US" dirty="0" smtClean="0"/>
            </a:br>
            <a:endParaRPr lang="en-US" sz="1800" dirty="0" smtClean="0"/>
          </a:p>
        </p:txBody>
      </p:sp>
      <p:sp>
        <p:nvSpPr>
          <p:cNvPr id="67588" name="TextBox 6"/>
          <p:cNvSpPr txBox="1">
            <a:spLocks noChangeArrowheads="1"/>
          </p:cNvSpPr>
          <p:nvPr/>
        </p:nvSpPr>
        <p:spPr bwMode="auto">
          <a:xfrm>
            <a:off x="9372600" y="457200"/>
            <a:ext cx="4419600" cy="1200150"/>
          </a:xfrm>
          <a:prstGeom prst="rect">
            <a:avLst/>
          </a:prstGeom>
          <a:noFill/>
          <a:ln w="9525">
            <a:noFill/>
            <a:miter lim="800000"/>
            <a:headEnd/>
            <a:tailEnd/>
          </a:ln>
        </p:spPr>
        <p:txBody>
          <a:bodyPr>
            <a:spAutoFit/>
          </a:bodyPr>
          <a:lstStyle/>
          <a:p>
            <a:r>
              <a:rPr lang="en-US" dirty="0"/>
              <a:t/>
            </a:r>
            <a:br>
              <a:rPr lang="en-US" dirty="0"/>
            </a:br>
            <a:endParaRPr lang="en-US" dirty="0"/>
          </a:p>
          <a:p>
            <a:r>
              <a:rPr lang="en-US" dirty="0"/>
              <a:t/>
            </a:r>
            <a:br>
              <a:rPr lang="en-US" dirty="0"/>
            </a:br>
            <a:endParaRPr lang="en-US" dirty="0"/>
          </a:p>
        </p:txBody>
      </p:sp>
      <p:graphicFrame>
        <p:nvGraphicFramePr>
          <p:cNvPr id="9" name="Table 8"/>
          <p:cNvGraphicFramePr>
            <a:graphicFrameLocks noGrp="1"/>
          </p:cNvGraphicFramePr>
          <p:nvPr/>
        </p:nvGraphicFramePr>
        <p:xfrm>
          <a:off x="4343400" y="1676400"/>
          <a:ext cx="4419600" cy="4450080"/>
        </p:xfrm>
        <a:graphic>
          <a:graphicData uri="http://schemas.openxmlformats.org/drawingml/2006/table">
            <a:tbl>
              <a:tblPr firstRow="1" bandRow="1">
                <a:tableStyleId>{5C22544A-7EE6-4342-B048-85BDC9FD1C3A}</a:tableStyleId>
              </a:tblPr>
              <a:tblGrid>
                <a:gridCol w="2209800"/>
                <a:gridCol w="2209800"/>
              </a:tblGrid>
              <a:tr h="152400">
                <a:tc gridSpan="2">
                  <a:txBody>
                    <a:bodyPr/>
                    <a:lstStyle/>
                    <a:p>
                      <a:pPr algn="ctr"/>
                      <a:r>
                        <a:rPr lang="en-US" dirty="0" smtClean="0">
                          <a:solidFill>
                            <a:schemeClr val="tx1"/>
                          </a:solidFill>
                        </a:rPr>
                        <a:t>VITAL SIGNS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en-US" dirty="0"/>
                    </a:p>
                  </a:txBody>
                  <a:tcPr/>
                </a:tc>
              </a:tr>
              <a:tr h="381000">
                <a:tc>
                  <a:txBody>
                    <a:bodyPr/>
                    <a:lstStyle/>
                    <a:p>
                      <a:r>
                        <a:rPr lang="en-US" dirty="0" smtClean="0"/>
                        <a:t>BP:</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US" dirty="0" smtClean="0"/>
                        <a:t>Pulse: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381000">
                <a:tc>
                  <a:txBody>
                    <a:bodyPr/>
                    <a:lstStyle/>
                    <a:p>
                      <a:r>
                        <a:rPr lang="en-US" dirty="0" smtClean="0"/>
                        <a:t>RR: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US" dirty="0" smtClean="0"/>
                        <a:t>Temp:</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381000">
                <a:tc>
                  <a:txBody>
                    <a:bodyPr/>
                    <a:lstStyle/>
                    <a:p>
                      <a:r>
                        <a:rPr lang="en-US" dirty="0" smtClean="0"/>
                        <a:t>Weight: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en-US" dirty="0" smtClean="0"/>
                        <a:t>Height: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381000">
                <a:tc gridSpan="2">
                  <a:txBody>
                    <a:bodyPr/>
                    <a:lstStyle/>
                    <a:p>
                      <a:r>
                        <a:rPr lang="en-US" dirty="0" smtClean="0"/>
                        <a:t>Tobacco Use:</a:t>
                      </a:r>
                      <a:br>
                        <a:rPr lang="en-US" dirty="0" smtClean="0"/>
                      </a:br>
                      <a:r>
                        <a:rPr lang="en-US" dirty="0" smtClean="0"/>
                        <a:t>Current </a:t>
                      </a:r>
                      <a:r>
                        <a:rPr lang="en-US" baseline="0" dirty="0" smtClean="0"/>
                        <a:t>  Former   Never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en-US" dirty="0" smtClean="0"/>
                    </a:p>
                  </a:txBody>
                  <a:tcPr/>
                </a:tc>
              </a:tr>
              <a:tr h="381000">
                <a:tc gridSpan="2">
                  <a:txBody>
                    <a:bodyPr/>
                    <a:lstStyle/>
                    <a:p>
                      <a:r>
                        <a:rPr lang="en-US" baseline="0" dirty="0" smtClean="0"/>
                        <a:t>Form of Tobacco Used:</a:t>
                      </a:r>
                    </a:p>
                    <a:p>
                      <a:endParaRPr lang="en-US"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en-US"/>
                    </a:p>
                  </a:txBody>
                  <a:tcPr/>
                </a:tc>
              </a:tr>
              <a:tr h="381000">
                <a:tc gridSpan="2">
                  <a:txBody>
                    <a:bodyPr/>
                    <a:lstStyle/>
                    <a:p>
                      <a:r>
                        <a:rPr lang="en-US" baseline="0" dirty="0" smtClean="0"/>
                        <a:t>How often:</a:t>
                      </a:r>
                    </a:p>
                    <a:p>
                      <a:endParaRPr lang="en-US"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en-US"/>
                    </a:p>
                  </a:txBody>
                  <a:tcPr/>
                </a:tc>
              </a:tr>
              <a:tr h="381000">
                <a:tc gridSpan="2">
                  <a:txBody>
                    <a:bodyPr/>
                    <a:lstStyle/>
                    <a:p>
                      <a:r>
                        <a:rPr lang="en-US" baseline="0" dirty="0" smtClean="0"/>
                        <a:t>Did you advise patient to quit?</a:t>
                      </a:r>
                    </a:p>
                    <a:p>
                      <a:endParaRPr lang="en-US"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en-US"/>
                    </a:p>
                  </a:txBody>
                  <a:tcPr/>
                </a:tc>
              </a:tr>
              <a:tr h="381000">
                <a:tc gridSpan="2">
                  <a:txBody>
                    <a:bodyPr/>
                    <a:lstStyle/>
                    <a:p>
                      <a:r>
                        <a:rPr lang="en-US" baseline="0" dirty="0" smtClean="0"/>
                        <a:t>Referral: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en-US"/>
                    </a:p>
                  </a:txBody>
                  <a:tcPr/>
                </a:tc>
              </a:tr>
            </a:tbl>
          </a:graphicData>
        </a:graphic>
      </p:graphicFrame>
      <p:sp>
        <p:nvSpPr>
          <p:cNvPr id="6" name="Date Placeholder 5"/>
          <p:cNvSpPr>
            <a:spLocks noGrp="1"/>
          </p:cNvSpPr>
          <p:nvPr>
            <p:ph type="dt" sz="half" idx="10"/>
          </p:nvPr>
        </p:nvSpPr>
        <p:spPr/>
        <p:txBody>
          <a:bodyPr/>
          <a:lstStyle/>
          <a:p>
            <a:pPr>
              <a:defRPr/>
            </a:pPr>
            <a:r>
              <a:rPr lang="en-US" dirty="0" smtClean="0"/>
              <a:t>Updated September 2013</a:t>
            </a:r>
            <a:endParaRPr lang="en-US" dirty="0"/>
          </a:p>
        </p:txBody>
      </p:sp>
      <p:sp>
        <p:nvSpPr>
          <p:cNvPr id="7" name="Footer Placeholder 6"/>
          <p:cNvSpPr>
            <a:spLocks noGrp="1"/>
          </p:cNvSpPr>
          <p:nvPr>
            <p:ph type="ftr" sz="quarter" idx="11"/>
          </p:nvPr>
        </p:nvSpPr>
        <p:spPr/>
        <p:txBody>
          <a:bodyPr/>
          <a:lstStyle/>
          <a:p>
            <a:pPr>
              <a:defRPr/>
            </a:pPr>
            <a:r>
              <a:rPr lang="en-US" dirty="0" smtClean="0"/>
              <a:t>GWTG: Pause. Prevent.  Protect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
            </a:r>
            <a:br>
              <a:rPr lang="en-US" dirty="0" smtClean="0"/>
            </a:br>
            <a:endParaRPr lang="en-US" dirty="0"/>
          </a:p>
        </p:txBody>
      </p:sp>
      <p:sp>
        <p:nvSpPr>
          <p:cNvPr id="3" name="Content Placeholder 2"/>
          <p:cNvSpPr>
            <a:spLocks noGrp="1"/>
          </p:cNvSpPr>
          <p:nvPr>
            <p:ph idx="13"/>
          </p:nvPr>
        </p:nvSpPr>
        <p:spPr>
          <a:xfrm>
            <a:off x="304800" y="2667000"/>
            <a:ext cx="8534400" cy="3505200"/>
          </a:xfrm>
        </p:spPr>
        <p:txBody>
          <a:bodyPr>
            <a:normAutofit fontScale="70000" lnSpcReduction="20000"/>
          </a:bodyPr>
          <a:lstStyle/>
          <a:p>
            <a:pPr algn="just" eaLnBrk="1" hangingPunct="1"/>
            <a:r>
              <a:rPr lang="en-US" sz="2800" dirty="0" smtClean="0"/>
              <a:t>GSAHEC was established in 1995 to address the needs of medically underserved populations of </a:t>
            </a:r>
            <a:r>
              <a:rPr lang="en-US" sz="2800" b="1" dirty="0" smtClean="0"/>
              <a:t>Charlotte</a:t>
            </a:r>
            <a:r>
              <a:rPr lang="en-US" sz="2800" dirty="0" smtClean="0"/>
              <a:t>, </a:t>
            </a:r>
            <a:r>
              <a:rPr lang="en-US" sz="2800" b="1" dirty="0" smtClean="0"/>
              <a:t>DeSoto</a:t>
            </a:r>
            <a:r>
              <a:rPr lang="en-US" sz="2800" dirty="0" smtClean="0"/>
              <a:t>, </a:t>
            </a:r>
            <a:r>
              <a:rPr lang="en-US" sz="2800" b="1" dirty="0" smtClean="0"/>
              <a:t>Manatee</a:t>
            </a:r>
            <a:r>
              <a:rPr lang="en-US" sz="2800" dirty="0" smtClean="0"/>
              <a:t> and </a:t>
            </a:r>
            <a:r>
              <a:rPr lang="en-US" sz="2800" b="1" dirty="0" smtClean="0"/>
              <a:t>Sarasota</a:t>
            </a:r>
            <a:r>
              <a:rPr lang="en-US" sz="2800" dirty="0" smtClean="0"/>
              <a:t> counties.</a:t>
            </a:r>
          </a:p>
          <a:p>
            <a:pPr algn="just" eaLnBrk="1" hangingPunct="1">
              <a:buNone/>
            </a:pPr>
            <a:endParaRPr lang="en-US" sz="2800" dirty="0" smtClean="0"/>
          </a:p>
          <a:p>
            <a:pPr algn="just" eaLnBrk="1" hangingPunct="1"/>
            <a:r>
              <a:rPr lang="en-US" sz="2800" dirty="0" smtClean="0"/>
              <a:t>Is affiliated with the University of South Florida </a:t>
            </a:r>
          </a:p>
          <a:p>
            <a:pPr algn="just" eaLnBrk="1" hangingPunct="1">
              <a:buNone/>
            </a:pPr>
            <a:r>
              <a:rPr lang="en-US" sz="2800" dirty="0" smtClean="0"/>
              <a:t>    College of Medicine </a:t>
            </a:r>
            <a:r>
              <a:rPr lang="en-US" sz="2800" b="1" dirty="0" smtClean="0"/>
              <a:t>AHEC</a:t>
            </a:r>
            <a:r>
              <a:rPr lang="en-US" sz="2800" dirty="0" smtClean="0"/>
              <a:t> Program.</a:t>
            </a:r>
          </a:p>
          <a:p>
            <a:pPr algn="just" eaLnBrk="1" hangingPunct="1"/>
            <a:endParaRPr lang="en-US" sz="2800" dirty="0" smtClean="0"/>
          </a:p>
          <a:p>
            <a:pPr algn="just" eaLnBrk="1" hangingPunct="1"/>
            <a:r>
              <a:rPr lang="en-US" sz="2800" dirty="0" smtClean="0"/>
              <a:t>Is one of ten (</a:t>
            </a:r>
            <a:r>
              <a:rPr lang="en-US" sz="2800" b="1" dirty="0" smtClean="0"/>
              <a:t>10</a:t>
            </a:r>
            <a:r>
              <a:rPr lang="en-US" sz="2800" dirty="0" smtClean="0"/>
              <a:t>) </a:t>
            </a:r>
            <a:r>
              <a:rPr lang="en-US" sz="2800" b="1" dirty="0" smtClean="0"/>
              <a:t>AHEC</a:t>
            </a:r>
            <a:r>
              <a:rPr lang="en-US" sz="2800" dirty="0" smtClean="0"/>
              <a:t> Centers in Florida </a:t>
            </a:r>
          </a:p>
          <a:p>
            <a:pPr algn="just" eaLnBrk="1" hangingPunct="1">
              <a:buNone/>
            </a:pPr>
            <a:r>
              <a:rPr lang="en-US" sz="2800" dirty="0" smtClean="0"/>
              <a:t>    and part of the Florida AHEC Network</a:t>
            </a:r>
          </a:p>
          <a:p>
            <a:pPr algn="just" eaLnBrk="1" hangingPunct="1">
              <a:buNone/>
            </a:pPr>
            <a:endParaRPr lang="en-US" sz="2800" dirty="0" smtClean="0"/>
          </a:p>
          <a:p>
            <a:pPr algn="just" eaLnBrk="1" hangingPunct="1"/>
            <a:r>
              <a:rPr lang="en-US" sz="2800" dirty="0" smtClean="0"/>
              <a:t>Is an active member of the </a:t>
            </a:r>
            <a:r>
              <a:rPr lang="en-US" sz="2800" b="1" dirty="0" smtClean="0"/>
              <a:t>N</a:t>
            </a:r>
            <a:r>
              <a:rPr lang="en-US" sz="2800" dirty="0" smtClean="0"/>
              <a:t>ational </a:t>
            </a:r>
            <a:r>
              <a:rPr lang="en-US" sz="2800" b="1" dirty="0" smtClean="0"/>
              <a:t>A</a:t>
            </a:r>
            <a:r>
              <a:rPr lang="en-US" sz="2800" dirty="0" smtClean="0"/>
              <a:t>HEC </a:t>
            </a:r>
            <a:r>
              <a:rPr lang="en-US" sz="2800" b="1" dirty="0" smtClean="0"/>
              <a:t>O</a:t>
            </a:r>
            <a:r>
              <a:rPr lang="en-US" sz="2800" dirty="0" smtClean="0"/>
              <a:t>rganization (</a:t>
            </a:r>
            <a:r>
              <a:rPr lang="en-US" sz="2800" b="1" dirty="0" smtClean="0"/>
              <a:t>NAO</a:t>
            </a:r>
            <a:r>
              <a:rPr lang="en-US" sz="2800" dirty="0" smtClean="0"/>
              <a:t>).</a:t>
            </a:r>
          </a:p>
        </p:txBody>
      </p:sp>
      <p:sp>
        <p:nvSpPr>
          <p:cNvPr id="5" name="Footer Placeholder 4"/>
          <p:cNvSpPr>
            <a:spLocks noGrp="1"/>
          </p:cNvSpPr>
          <p:nvPr>
            <p:ph type="ftr" sz="quarter" idx="15"/>
          </p:nvPr>
        </p:nvSpPr>
        <p:spPr/>
        <p:txBody>
          <a:bodyPr/>
          <a:lstStyle/>
          <a:p>
            <a:pPr>
              <a:defRPr/>
            </a:pPr>
            <a:r>
              <a:rPr lang="en-US" dirty="0" smtClean="0"/>
              <a:t>GWTG: Pause. Prevent.  Protect </a:t>
            </a:r>
            <a:endParaRPr lang="en-US" dirty="0"/>
          </a:p>
        </p:txBody>
      </p:sp>
      <p:pic>
        <p:nvPicPr>
          <p:cNvPr id="19" name="Picture 13" descr="W:\LOGOS\Partner logos\USF_Health_CMYK_R.jpg"/>
          <p:cNvPicPr>
            <a:picLocks noChangeAspect="1" noChangeArrowheads="1"/>
          </p:cNvPicPr>
          <p:nvPr/>
        </p:nvPicPr>
        <p:blipFill>
          <a:blip r:embed="rId3" cstate="print"/>
          <a:srcRect/>
          <a:stretch>
            <a:fillRect/>
          </a:stretch>
        </p:blipFill>
        <p:spPr bwMode="auto">
          <a:xfrm>
            <a:off x="6477000" y="3429000"/>
            <a:ext cx="914400" cy="592693"/>
          </a:xfrm>
          <a:prstGeom prst="rect">
            <a:avLst/>
          </a:prstGeom>
          <a:noFill/>
          <a:ln w="9525">
            <a:noFill/>
            <a:miter lim="800000"/>
            <a:headEnd/>
            <a:tailEnd/>
          </a:ln>
        </p:spPr>
      </p:pic>
      <p:pic>
        <p:nvPicPr>
          <p:cNvPr id="1039" name="Picture 15" descr="W:\LOGOS\Partner logos\AHEC.JPG"/>
          <p:cNvPicPr>
            <a:picLocks noChangeAspect="1" noChangeArrowheads="1"/>
          </p:cNvPicPr>
          <p:nvPr/>
        </p:nvPicPr>
        <p:blipFill>
          <a:blip r:embed="rId4" cstate="print"/>
          <a:srcRect/>
          <a:stretch>
            <a:fillRect/>
          </a:stretch>
        </p:blipFill>
        <p:spPr bwMode="auto">
          <a:xfrm>
            <a:off x="5791200" y="4419600"/>
            <a:ext cx="990600" cy="582817"/>
          </a:xfrm>
          <a:prstGeom prst="rect">
            <a:avLst/>
          </a:prstGeom>
          <a:noFill/>
        </p:spPr>
      </p:pic>
      <p:pic>
        <p:nvPicPr>
          <p:cNvPr id="1040" name="Picture 16" descr="S:\GSAHEC NET-IN\GSAHEC Logos\GSAHEC Logos 2009\In-House Use (JPEG)\Horizontal logo\GSAHEC 188 343 horizontal.jpg"/>
          <p:cNvPicPr>
            <a:picLocks noChangeAspect="1" noChangeArrowheads="1"/>
          </p:cNvPicPr>
          <p:nvPr/>
        </p:nvPicPr>
        <p:blipFill>
          <a:blip r:embed="rId5" cstate="print"/>
          <a:srcRect/>
          <a:stretch>
            <a:fillRect/>
          </a:stretch>
        </p:blipFill>
        <p:spPr bwMode="auto">
          <a:xfrm>
            <a:off x="1295400" y="533400"/>
            <a:ext cx="6553200" cy="1696896"/>
          </a:xfrm>
          <a:prstGeom prst="rect">
            <a:avLst/>
          </a:prstGeom>
          <a:noFill/>
        </p:spPr>
      </p:pic>
      <p:sp>
        <p:nvSpPr>
          <p:cNvPr id="9" name="Date Placeholder 8"/>
          <p:cNvSpPr>
            <a:spLocks noGrp="1"/>
          </p:cNvSpPr>
          <p:nvPr>
            <p:ph type="dt" sz="half" idx="14"/>
          </p:nvPr>
        </p:nvSpPr>
        <p:spPr/>
        <p:txBody>
          <a:bodyPr/>
          <a:lstStyle/>
          <a:p>
            <a:pPr>
              <a:defRPr/>
            </a:pPr>
            <a:r>
              <a:rPr lang="en-US" dirty="0" smtClean="0"/>
              <a:t>Updated September 2013</a:t>
            </a:r>
            <a:endParaRPr lang="en-US" dirty="0"/>
          </a:p>
        </p:txBody>
      </p:sp>
      <p:sp>
        <p:nvSpPr>
          <p:cNvPr id="11" name="TextBox 10"/>
          <p:cNvSpPr txBox="1"/>
          <p:nvPr/>
        </p:nvSpPr>
        <p:spPr>
          <a:xfrm>
            <a:off x="7391400" y="5334000"/>
            <a:ext cx="1524000" cy="369332"/>
          </a:xfrm>
          <a:prstGeom prst="rect">
            <a:avLst/>
          </a:prstGeom>
          <a:solidFill>
            <a:schemeClr val="bg2">
              <a:lumMod val="50000"/>
            </a:schemeClr>
          </a:solidFill>
        </p:spPr>
        <p:txBody>
          <a:bodyPr wrap="square" rtlCol="0">
            <a:spAutoFit/>
          </a:bodyPr>
          <a:lstStyle/>
          <a:p>
            <a:endParaRPr lang="en-US" dirty="0"/>
          </a:p>
        </p:txBody>
      </p:sp>
      <p:pic>
        <p:nvPicPr>
          <p:cNvPr id="10" name="Picture 2" descr="http://www.nationalahec.org/images/template/logo.png">
            <a:hlinkClick r:id="rId6"/>
          </p:cNvPr>
          <p:cNvPicPr>
            <a:picLocks noChangeAspect="1" noChangeArrowheads="1"/>
          </p:cNvPicPr>
          <p:nvPr/>
        </p:nvPicPr>
        <p:blipFill>
          <a:blip r:embed="rId7" cstate="print"/>
          <a:srcRect/>
          <a:stretch>
            <a:fillRect/>
          </a:stretch>
        </p:blipFill>
        <p:spPr bwMode="auto">
          <a:xfrm>
            <a:off x="7467600" y="5257800"/>
            <a:ext cx="1409089" cy="472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1"/>
          <p:cNvSpPr>
            <a:spLocks noGrp="1"/>
          </p:cNvSpPr>
          <p:nvPr>
            <p:ph idx="1"/>
          </p:nvPr>
        </p:nvSpPr>
        <p:spPr>
          <a:xfrm>
            <a:off x="301625" y="1676400"/>
            <a:ext cx="8504238" cy="4422775"/>
          </a:xfrm>
        </p:spPr>
        <p:txBody>
          <a:bodyPr/>
          <a:lstStyle/>
          <a:p>
            <a:pPr lvl="1">
              <a:buSzPct val="80000"/>
              <a:buFont typeface="Arial" pitchFamily="34" charset="0"/>
              <a:buChar char="•"/>
            </a:pPr>
            <a:r>
              <a:rPr lang="en-US" sz="2800" dirty="0" smtClean="0">
                <a:solidFill>
                  <a:schemeClr val="tx1"/>
                </a:solidFill>
                <a:cs typeface="Times New Roman" pitchFamily="18" charset="0"/>
              </a:rPr>
              <a:t>Automatically flags the provider to ask about patient’s tobacco status and usage at each visit.</a:t>
            </a:r>
          </a:p>
          <a:p>
            <a:pPr lvl="1">
              <a:buSzPct val="80000"/>
              <a:buFont typeface="Arial" pitchFamily="34" charset="0"/>
              <a:buChar char="•"/>
            </a:pPr>
            <a:r>
              <a:rPr lang="en-US" sz="2800" dirty="0" smtClean="0">
                <a:solidFill>
                  <a:schemeClr val="tx1"/>
                </a:solidFill>
                <a:cs typeface="Times New Roman" pitchFamily="18" charset="0"/>
              </a:rPr>
              <a:t>After identifying tobacco users, providers should be automatically directed to a window where they can further document for intervention purposes. </a:t>
            </a:r>
          </a:p>
          <a:p>
            <a:pPr lvl="2">
              <a:buFont typeface="Wingdings 2" pitchFamily="18" charset="2"/>
              <a:buNone/>
            </a:pPr>
            <a:r>
              <a:rPr lang="en-US" dirty="0" smtClean="0"/>
              <a:t>                        </a:t>
            </a:r>
            <a:endParaRPr lang="en-US" dirty="0" smtClean="0">
              <a:solidFill>
                <a:srgbClr val="C00000"/>
              </a:solidFill>
            </a:endParaRPr>
          </a:p>
          <a:p>
            <a:pPr lvl="2">
              <a:buFont typeface="Wingdings 2" pitchFamily="18" charset="2"/>
              <a:buNone/>
            </a:pPr>
            <a:r>
              <a:rPr lang="en-US" dirty="0" smtClean="0">
                <a:solidFill>
                  <a:schemeClr val="accent2">
                    <a:lumMod val="75000"/>
                  </a:schemeClr>
                </a:solidFill>
              </a:rPr>
              <a:t>                                </a:t>
            </a:r>
            <a:r>
              <a:rPr lang="en-US" sz="3200" b="1" dirty="0" smtClean="0">
                <a:solidFill>
                  <a:schemeClr val="accent2">
                    <a:lumMod val="75000"/>
                  </a:schemeClr>
                </a:solidFill>
                <a:cs typeface="Times New Roman" pitchFamily="18" charset="0"/>
              </a:rPr>
              <a:t>♦    5 A’s,  or</a:t>
            </a:r>
          </a:p>
          <a:p>
            <a:pPr lvl="2">
              <a:buFont typeface="Wingdings 2" pitchFamily="18" charset="2"/>
              <a:buNone/>
            </a:pPr>
            <a:r>
              <a:rPr lang="en-US" sz="3200" b="1" dirty="0" smtClean="0">
                <a:solidFill>
                  <a:schemeClr val="accent2">
                    <a:lumMod val="75000"/>
                  </a:schemeClr>
                </a:solidFill>
                <a:cs typeface="Times New Roman" pitchFamily="18" charset="0"/>
              </a:rPr>
              <a:t>                    ♦    2 A’s &amp; R</a:t>
            </a:r>
          </a:p>
        </p:txBody>
      </p:sp>
      <p:sp>
        <p:nvSpPr>
          <p:cNvPr id="68611" name="Title 2"/>
          <p:cNvSpPr>
            <a:spLocks noGrp="1"/>
          </p:cNvSpPr>
          <p:nvPr>
            <p:ph type="title"/>
          </p:nvPr>
        </p:nvSpPr>
        <p:spPr>
          <a:xfrm>
            <a:off x="152400" y="152400"/>
            <a:ext cx="8839200" cy="835025"/>
          </a:xfrm>
          <a:noFill/>
        </p:spPr>
        <p:txBody>
          <a:bodyPr/>
          <a:lstStyle/>
          <a:p>
            <a:r>
              <a:rPr lang="en-US" sz="3200" dirty="0" smtClean="0">
                <a:cs typeface="Times New Roman" pitchFamily="18" charset="0"/>
              </a:rPr>
              <a:t>Electronic Chart-Tobacco User Identification</a:t>
            </a:r>
          </a:p>
        </p:txBody>
      </p:sp>
      <p:sp>
        <p:nvSpPr>
          <p:cNvPr id="4" name="Date Placeholder 3"/>
          <p:cNvSpPr>
            <a:spLocks noGrp="1"/>
          </p:cNvSpPr>
          <p:nvPr>
            <p:ph type="dt" sz="half" idx="10"/>
          </p:nvPr>
        </p:nvSpPr>
        <p:spPr/>
        <p:txBody>
          <a:bodyPr/>
          <a:lstStyle/>
          <a:p>
            <a:pPr>
              <a:defRPr/>
            </a:pPr>
            <a:r>
              <a:rPr lang="en-US" dirty="0" smtClean="0"/>
              <a:t>Updated September 2013</a:t>
            </a:r>
            <a:endParaRPr lang="en-US" dirty="0"/>
          </a:p>
        </p:txBody>
      </p:sp>
      <p:sp>
        <p:nvSpPr>
          <p:cNvPr id="5" name="Footer Placeholder 4"/>
          <p:cNvSpPr>
            <a:spLocks noGrp="1"/>
          </p:cNvSpPr>
          <p:nvPr>
            <p:ph type="ftr" sz="quarter" idx="11"/>
          </p:nvPr>
        </p:nvSpPr>
        <p:spPr/>
        <p:txBody>
          <a:bodyPr/>
          <a:lstStyle/>
          <a:p>
            <a:pPr>
              <a:defRPr/>
            </a:pPr>
            <a:r>
              <a:rPr lang="en-US" dirty="0" smtClean="0"/>
              <a:t>GWTG: Pause. Prevent.  Protect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152400" y="152400"/>
            <a:ext cx="8839200" cy="835025"/>
          </a:xfrm>
          <a:noFill/>
        </p:spPr>
        <p:txBody>
          <a:bodyPr/>
          <a:lstStyle/>
          <a:p>
            <a:r>
              <a:rPr lang="en-US" sz="3600" dirty="0" smtClean="0">
                <a:cs typeface="Times New Roman" pitchFamily="18" charset="0"/>
              </a:rPr>
              <a:t>About Electronic Records</a:t>
            </a:r>
          </a:p>
        </p:txBody>
      </p:sp>
      <p:sp>
        <p:nvSpPr>
          <p:cNvPr id="69635" name="Content Placeholder 2"/>
          <p:cNvSpPr>
            <a:spLocks noGrp="1"/>
          </p:cNvSpPr>
          <p:nvPr>
            <p:ph sz="half" idx="1"/>
          </p:nvPr>
        </p:nvSpPr>
        <p:spPr>
          <a:xfrm>
            <a:off x="301625" y="1643062"/>
            <a:ext cx="4038600" cy="4529138"/>
          </a:xfrm>
        </p:spPr>
        <p:txBody>
          <a:bodyPr/>
          <a:lstStyle/>
          <a:p>
            <a:r>
              <a:rPr lang="en-US" sz="1800" b="1" u="sng" dirty="0" smtClean="0">
                <a:solidFill>
                  <a:schemeClr val="accent2">
                    <a:lumMod val="75000"/>
                  </a:schemeClr>
                </a:solidFill>
                <a:cs typeface="Times New Roman" pitchFamily="18" charset="0"/>
              </a:rPr>
              <a:t>Electronic Medical Record (EMR)</a:t>
            </a:r>
            <a:r>
              <a:rPr lang="en-US" sz="1800" b="1" dirty="0" smtClean="0">
                <a:solidFill>
                  <a:schemeClr val="accent2">
                    <a:lumMod val="75000"/>
                  </a:schemeClr>
                </a:solidFill>
                <a:cs typeface="Times New Roman" pitchFamily="18" charset="0"/>
              </a:rPr>
              <a:t> </a:t>
            </a:r>
            <a:r>
              <a:rPr lang="en-US" sz="1800" dirty="0" smtClean="0">
                <a:cs typeface="Times New Roman" pitchFamily="18" charset="0"/>
              </a:rPr>
              <a:t>systems allow for patient information to be shared across </a:t>
            </a:r>
            <a:r>
              <a:rPr lang="en-US" sz="1800" u="sng" dirty="0" smtClean="0">
                <a:cs typeface="Times New Roman" pitchFamily="18" charset="0"/>
              </a:rPr>
              <a:t>one</a:t>
            </a:r>
            <a:r>
              <a:rPr lang="en-US" sz="1800" dirty="0" smtClean="0">
                <a:cs typeface="Times New Roman" pitchFamily="18" charset="0"/>
              </a:rPr>
              <a:t> healthcare organization</a:t>
            </a:r>
          </a:p>
          <a:p>
            <a:r>
              <a:rPr lang="en-US" sz="1800" b="1" u="sng" dirty="0" smtClean="0">
                <a:solidFill>
                  <a:schemeClr val="accent2">
                    <a:lumMod val="75000"/>
                  </a:schemeClr>
                </a:solidFill>
                <a:cs typeface="Times New Roman" pitchFamily="18" charset="0"/>
              </a:rPr>
              <a:t>Electronic Health Record (EHR)</a:t>
            </a:r>
            <a:r>
              <a:rPr lang="en-US" sz="1800" b="1" dirty="0" smtClean="0">
                <a:solidFill>
                  <a:schemeClr val="accent2">
                    <a:lumMod val="75000"/>
                  </a:schemeClr>
                </a:solidFill>
                <a:cs typeface="Times New Roman" pitchFamily="18" charset="0"/>
              </a:rPr>
              <a:t> </a:t>
            </a:r>
            <a:r>
              <a:rPr lang="en-US" sz="1800" dirty="0" smtClean="0">
                <a:cs typeface="Times New Roman" pitchFamily="18" charset="0"/>
              </a:rPr>
              <a:t>systems allow for patient information to be shared across </a:t>
            </a:r>
            <a:r>
              <a:rPr lang="en-US" sz="1800" u="sng" dirty="0" smtClean="0">
                <a:cs typeface="Times New Roman" pitchFamily="18" charset="0"/>
              </a:rPr>
              <a:t>multiple</a:t>
            </a:r>
            <a:r>
              <a:rPr lang="en-US" sz="1800" dirty="0" smtClean="0">
                <a:cs typeface="Times New Roman" pitchFamily="18" charset="0"/>
              </a:rPr>
              <a:t> organizations</a:t>
            </a:r>
          </a:p>
          <a:p>
            <a:r>
              <a:rPr lang="en-US" sz="1800" b="1" u="sng" dirty="0" smtClean="0">
                <a:solidFill>
                  <a:schemeClr val="accent2">
                    <a:lumMod val="75000"/>
                  </a:schemeClr>
                </a:solidFill>
                <a:cs typeface="Times New Roman" pitchFamily="18" charset="0"/>
              </a:rPr>
              <a:t>The American Recovery And Reinvestment Act of 2009 (ARRA</a:t>
            </a:r>
            <a:r>
              <a:rPr lang="en-US" sz="1800" b="1" dirty="0" smtClean="0">
                <a:cs typeface="Times New Roman" pitchFamily="18" charset="0"/>
              </a:rPr>
              <a:t>) </a:t>
            </a:r>
            <a:r>
              <a:rPr lang="en-US" sz="1800" dirty="0" smtClean="0">
                <a:cs typeface="Times New Roman" pitchFamily="18" charset="0"/>
              </a:rPr>
              <a:t>allocated $19.2 billion for  those who adopt EHR for health information technology over the next five years</a:t>
            </a:r>
          </a:p>
          <a:p>
            <a:pPr>
              <a:buNone/>
            </a:pPr>
            <a:r>
              <a:rPr lang="en-US" sz="1800" dirty="0" smtClean="0">
                <a:cs typeface="Times New Roman" pitchFamily="18" charset="0"/>
              </a:rPr>
              <a:t>     Eligible professionals (EPs) and hospitals that have not yet adopted EHR will be penalized in 2015</a:t>
            </a:r>
          </a:p>
          <a:p>
            <a:endParaRPr lang="en-US" dirty="0" smtClean="0">
              <a:latin typeface="Arial" pitchFamily="34" charset="0"/>
              <a:cs typeface="Arial" pitchFamily="34" charset="0"/>
            </a:endParaRPr>
          </a:p>
          <a:p>
            <a:endParaRPr lang="en-US" dirty="0" smtClean="0"/>
          </a:p>
        </p:txBody>
      </p:sp>
      <p:pic>
        <p:nvPicPr>
          <p:cNvPr id="69636" name="Picture 2"/>
          <p:cNvPicPr>
            <a:picLocks noGrp="1" noChangeAspect="1" noChangeArrowheads="1"/>
          </p:cNvPicPr>
          <p:nvPr>
            <p:ph sz="half" idx="2"/>
          </p:nvPr>
        </p:nvPicPr>
        <p:blipFill>
          <a:blip r:embed="rId2" cstate="print"/>
          <a:srcRect/>
          <a:stretch>
            <a:fillRect/>
          </a:stretch>
        </p:blipFill>
        <p:spPr>
          <a:xfrm>
            <a:off x="6019800" y="1371600"/>
            <a:ext cx="1784350" cy="5029200"/>
          </a:xfrm>
        </p:spPr>
      </p:pic>
      <p:sp>
        <p:nvSpPr>
          <p:cNvPr id="5" name="Date Placeholder 4"/>
          <p:cNvSpPr>
            <a:spLocks noGrp="1"/>
          </p:cNvSpPr>
          <p:nvPr>
            <p:ph type="dt" sz="half" idx="10"/>
          </p:nvPr>
        </p:nvSpPr>
        <p:spPr/>
        <p:txBody>
          <a:bodyPr/>
          <a:lstStyle/>
          <a:p>
            <a:pPr>
              <a:defRPr/>
            </a:pPr>
            <a:r>
              <a:rPr lang="en-US" dirty="0" smtClean="0"/>
              <a:t>Updated September 2013</a:t>
            </a:r>
            <a:endParaRPr lang="en-US" dirty="0"/>
          </a:p>
        </p:txBody>
      </p:sp>
      <p:sp>
        <p:nvSpPr>
          <p:cNvPr id="6" name="Footer Placeholder 5"/>
          <p:cNvSpPr>
            <a:spLocks noGrp="1"/>
          </p:cNvSpPr>
          <p:nvPr>
            <p:ph type="ftr" sz="quarter" idx="11"/>
          </p:nvPr>
        </p:nvSpPr>
        <p:spPr/>
        <p:txBody>
          <a:bodyPr/>
          <a:lstStyle/>
          <a:p>
            <a:pPr>
              <a:defRPr/>
            </a:pPr>
            <a:r>
              <a:rPr lang="en-US" dirty="0" smtClean="0"/>
              <a:t>GWTG: Pause. Prevent.  Protect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1"/>
          <p:cNvSpPr>
            <a:spLocks noGrp="1"/>
          </p:cNvSpPr>
          <p:nvPr>
            <p:ph idx="1"/>
          </p:nvPr>
        </p:nvSpPr>
        <p:spPr>
          <a:xfrm>
            <a:off x="304800" y="1600200"/>
            <a:ext cx="8382000" cy="4406900"/>
          </a:xfrm>
        </p:spPr>
        <p:txBody>
          <a:bodyPr/>
          <a:lstStyle/>
          <a:p>
            <a:r>
              <a:rPr lang="en-US" sz="2600" dirty="0" smtClean="0">
                <a:cs typeface="Times New Roman" pitchFamily="18" charset="0"/>
              </a:rPr>
              <a:t>Must record smoking status of patients 13 years or older </a:t>
            </a:r>
          </a:p>
          <a:p>
            <a:r>
              <a:rPr lang="en-US" sz="2600" dirty="0" smtClean="0">
                <a:cs typeface="Times New Roman" pitchFamily="18" charset="0"/>
              </a:rPr>
              <a:t>Must enable user to record, modify, or retrieve smoking status of a patient </a:t>
            </a:r>
          </a:p>
          <a:p>
            <a:r>
              <a:rPr lang="en-US" sz="2600" dirty="0" smtClean="0">
                <a:cs typeface="Times New Roman" pitchFamily="18" charset="0"/>
              </a:rPr>
              <a:t>Smoking status must include:</a:t>
            </a:r>
          </a:p>
          <a:p>
            <a:pPr lvl="1"/>
            <a:r>
              <a:rPr lang="en-US" dirty="0" smtClean="0">
                <a:solidFill>
                  <a:schemeClr val="tx1"/>
                </a:solidFill>
                <a:cs typeface="Times New Roman" pitchFamily="18" charset="0"/>
              </a:rPr>
              <a:t>Current every day smoker</a:t>
            </a:r>
          </a:p>
          <a:p>
            <a:pPr lvl="1"/>
            <a:r>
              <a:rPr lang="en-US" dirty="0" smtClean="0">
                <a:solidFill>
                  <a:schemeClr val="tx1"/>
                </a:solidFill>
                <a:cs typeface="Times New Roman" pitchFamily="18" charset="0"/>
              </a:rPr>
              <a:t>Current some day smoker</a:t>
            </a:r>
          </a:p>
          <a:p>
            <a:pPr lvl="1"/>
            <a:r>
              <a:rPr lang="en-US" dirty="0" smtClean="0">
                <a:solidFill>
                  <a:schemeClr val="tx1"/>
                </a:solidFill>
                <a:cs typeface="Times New Roman" pitchFamily="18" charset="0"/>
              </a:rPr>
              <a:t>Former smoker</a:t>
            </a:r>
          </a:p>
          <a:p>
            <a:pPr lvl="1"/>
            <a:r>
              <a:rPr lang="en-US" dirty="0" smtClean="0">
                <a:solidFill>
                  <a:schemeClr val="tx1"/>
                </a:solidFill>
                <a:cs typeface="Times New Roman" pitchFamily="18" charset="0"/>
              </a:rPr>
              <a:t>Never smoked</a:t>
            </a:r>
          </a:p>
          <a:p>
            <a:pPr lvl="1"/>
            <a:r>
              <a:rPr lang="en-US" dirty="0" smtClean="0">
                <a:solidFill>
                  <a:schemeClr val="tx1"/>
                </a:solidFill>
                <a:cs typeface="Times New Roman" pitchFamily="18" charset="0"/>
              </a:rPr>
              <a:t>Smoker, current status unknown </a:t>
            </a:r>
          </a:p>
          <a:p>
            <a:pPr lvl="1"/>
            <a:r>
              <a:rPr lang="en-US" dirty="0" smtClean="0">
                <a:solidFill>
                  <a:schemeClr val="tx1"/>
                </a:solidFill>
                <a:cs typeface="Times New Roman" pitchFamily="18" charset="0"/>
              </a:rPr>
              <a:t>Unknown if ever smoked</a:t>
            </a:r>
          </a:p>
        </p:txBody>
      </p:sp>
      <p:sp>
        <p:nvSpPr>
          <p:cNvPr id="70659" name="Title 2"/>
          <p:cNvSpPr>
            <a:spLocks noGrp="1"/>
          </p:cNvSpPr>
          <p:nvPr>
            <p:ph type="title"/>
          </p:nvPr>
        </p:nvSpPr>
        <p:spPr>
          <a:xfrm>
            <a:off x="152400" y="152400"/>
            <a:ext cx="8839200" cy="835025"/>
          </a:xfrm>
          <a:noFill/>
        </p:spPr>
        <p:txBody>
          <a:bodyPr/>
          <a:lstStyle/>
          <a:p>
            <a:r>
              <a:rPr lang="en-US" sz="2800" b="1" dirty="0" smtClean="0">
                <a:solidFill>
                  <a:schemeClr val="bg2"/>
                </a:solidFill>
                <a:latin typeface="Times New Roman" pitchFamily="18" charset="0"/>
                <a:cs typeface="Times New Roman" pitchFamily="18" charset="0"/>
              </a:rPr>
              <a:t/>
            </a:r>
            <a:br>
              <a:rPr lang="en-US" sz="2800" b="1" dirty="0" smtClean="0">
                <a:solidFill>
                  <a:schemeClr val="bg2"/>
                </a:solidFill>
                <a:latin typeface="Times New Roman" pitchFamily="18" charset="0"/>
                <a:cs typeface="Times New Roman" pitchFamily="18" charset="0"/>
              </a:rPr>
            </a:br>
            <a:r>
              <a:rPr lang="en-US" sz="2800" b="1" dirty="0" smtClean="0">
                <a:solidFill>
                  <a:schemeClr val="bg2"/>
                </a:solidFill>
                <a:latin typeface="Times New Roman" pitchFamily="18" charset="0"/>
                <a:cs typeface="Times New Roman" pitchFamily="18" charset="0"/>
              </a:rPr>
              <a:t/>
            </a:r>
            <a:br>
              <a:rPr lang="en-US" sz="2800" b="1" dirty="0" smtClean="0">
                <a:solidFill>
                  <a:schemeClr val="bg2"/>
                </a:solidFill>
                <a:latin typeface="Times New Roman" pitchFamily="18" charset="0"/>
                <a:cs typeface="Times New Roman" pitchFamily="18" charset="0"/>
              </a:rPr>
            </a:br>
            <a:r>
              <a:rPr lang="en-US" sz="2800" b="1" dirty="0" smtClean="0">
                <a:solidFill>
                  <a:schemeClr val="bg2"/>
                </a:solidFill>
                <a:latin typeface="Times New Roman" pitchFamily="18" charset="0"/>
                <a:cs typeface="Times New Roman" pitchFamily="18" charset="0"/>
              </a:rPr>
              <a:t/>
            </a:r>
            <a:br>
              <a:rPr lang="en-US" sz="2800" b="1" dirty="0" smtClean="0">
                <a:solidFill>
                  <a:schemeClr val="bg2"/>
                </a:solidFill>
                <a:latin typeface="Times New Roman" pitchFamily="18" charset="0"/>
                <a:cs typeface="Times New Roman" pitchFamily="18" charset="0"/>
              </a:rPr>
            </a:br>
            <a:r>
              <a:rPr lang="en-US" sz="2800" b="1" dirty="0" smtClean="0">
                <a:solidFill>
                  <a:schemeClr val="bg2"/>
                </a:solidFill>
                <a:latin typeface="Times New Roman" pitchFamily="18" charset="0"/>
                <a:cs typeface="Times New Roman" pitchFamily="18" charset="0"/>
              </a:rPr>
              <a:t/>
            </a:r>
            <a:br>
              <a:rPr lang="en-US" sz="2800" b="1" dirty="0" smtClean="0">
                <a:solidFill>
                  <a:schemeClr val="bg2"/>
                </a:solidFill>
                <a:latin typeface="Times New Roman" pitchFamily="18" charset="0"/>
                <a:cs typeface="Times New Roman" pitchFamily="18" charset="0"/>
              </a:rPr>
            </a:br>
            <a:r>
              <a:rPr lang="en-US" sz="2800" b="1" dirty="0" smtClean="0">
                <a:latin typeface="Times New Roman" pitchFamily="18" charset="0"/>
                <a:cs typeface="Times New Roman" pitchFamily="18" charset="0"/>
              </a:rPr>
              <a:t/>
            </a:r>
            <a:br>
              <a:rPr lang="en-US" sz="2800" b="1" dirty="0" smtClean="0">
                <a:latin typeface="Times New Roman" pitchFamily="18" charset="0"/>
                <a:cs typeface="Times New Roman" pitchFamily="18" charset="0"/>
              </a:rPr>
            </a:br>
            <a:r>
              <a:rPr lang="en-US" sz="2800" dirty="0" smtClean="0">
                <a:cs typeface="Times New Roman" pitchFamily="18" charset="0"/>
              </a:rPr>
              <a:t>Meaningful EHR Tobacco-User Identification Systems</a:t>
            </a:r>
          </a:p>
        </p:txBody>
      </p:sp>
      <p:sp>
        <p:nvSpPr>
          <p:cNvPr id="4" name="Date Placeholder 3"/>
          <p:cNvSpPr>
            <a:spLocks noGrp="1"/>
          </p:cNvSpPr>
          <p:nvPr>
            <p:ph type="dt" sz="half" idx="10"/>
          </p:nvPr>
        </p:nvSpPr>
        <p:spPr/>
        <p:txBody>
          <a:bodyPr/>
          <a:lstStyle/>
          <a:p>
            <a:pPr>
              <a:defRPr/>
            </a:pPr>
            <a:r>
              <a:rPr lang="en-US" dirty="0" smtClean="0"/>
              <a:t>Updated September 2013</a:t>
            </a:r>
            <a:endParaRPr lang="en-US" dirty="0"/>
          </a:p>
        </p:txBody>
      </p:sp>
      <p:sp>
        <p:nvSpPr>
          <p:cNvPr id="5" name="Footer Placeholder 4"/>
          <p:cNvSpPr>
            <a:spLocks noGrp="1"/>
          </p:cNvSpPr>
          <p:nvPr>
            <p:ph type="ftr" sz="quarter" idx="11"/>
          </p:nvPr>
        </p:nvSpPr>
        <p:spPr/>
        <p:txBody>
          <a:bodyPr/>
          <a:lstStyle/>
          <a:p>
            <a:pPr>
              <a:defRPr/>
            </a:pPr>
            <a:r>
              <a:rPr lang="en-US" dirty="0" smtClean="0"/>
              <a:t>GWTG: Pause. Prevent.  Protect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Grp="1" noChangeArrowheads="1"/>
          </p:cNvSpPr>
          <p:nvPr>
            <p:ph type="title"/>
          </p:nvPr>
        </p:nvSpPr>
        <p:spPr>
          <a:xfrm>
            <a:off x="301625" y="228600"/>
            <a:ext cx="8534400" cy="758825"/>
          </a:xfrm>
        </p:spPr>
        <p:txBody>
          <a:bodyPr/>
          <a:lstStyle/>
          <a:p>
            <a:pPr eaLnBrk="1" hangingPunct="1"/>
            <a:r>
              <a:rPr lang="en-US" dirty="0" smtClean="0"/>
              <a:t>5 A’s of Tobacco Intervention</a:t>
            </a:r>
          </a:p>
        </p:txBody>
      </p:sp>
      <p:sp>
        <p:nvSpPr>
          <p:cNvPr id="39939" name="Rectangle 4"/>
          <p:cNvSpPr>
            <a:spLocks noGrp="1" noChangeArrowheads="1"/>
          </p:cNvSpPr>
          <p:nvPr>
            <p:ph sz="half" idx="1"/>
          </p:nvPr>
        </p:nvSpPr>
        <p:spPr>
          <a:xfrm>
            <a:off x="301625" y="1371600"/>
            <a:ext cx="4038600" cy="4681538"/>
          </a:xfrm>
        </p:spPr>
        <p:txBody>
          <a:bodyPr/>
          <a:lstStyle/>
          <a:p>
            <a:pPr eaLnBrk="1" hangingPunct="1">
              <a:buFont typeface="Wingdings 2" pitchFamily="18" charset="2"/>
              <a:buNone/>
            </a:pPr>
            <a:r>
              <a:rPr lang="en-US" sz="2000" b="1" dirty="0" smtClean="0">
                <a:solidFill>
                  <a:schemeClr val="tx2"/>
                </a:solidFill>
              </a:rPr>
              <a:t>1) </a:t>
            </a:r>
            <a:r>
              <a:rPr lang="en-US" sz="2000" b="1" dirty="0" smtClean="0">
                <a:solidFill>
                  <a:schemeClr val="accent2">
                    <a:lumMod val="75000"/>
                  </a:schemeClr>
                </a:solidFill>
              </a:rPr>
              <a:t>Ask</a:t>
            </a:r>
            <a:r>
              <a:rPr lang="en-US" sz="2000" dirty="0" smtClean="0">
                <a:solidFill>
                  <a:srgbClr val="C00000"/>
                </a:solidFill>
              </a:rPr>
              <a:t> </a:t>
            </a:r>
            <a:r>
              <a:rPr lang="en-US" sz="2000" dirty="0" smtClean="0"/>
              <a:t>if they smoke</a:t>
            </a:r>
          </a:p>
          <a:p>
            <a:pPr lvl="1" eaLnBrk="1" hangingPunct="1"/>
            <a:r>
              <a:rPr lang="en-US" sz="2000" dirty="0" smtClean="0">
                <a:solidFill>
                  <a:schemeClr val="tx1"/>
                </a:solidFill>
              </a:rPr>
              <a:t>At every visit</a:t>
            </a:r>
          </a:p>
          <a:p>
            <a:pPr lvl="1" eaLnBrk="1" hangingPunct="1"/>
            <a:r>
              <a:rPr lang="en-US" sz="2000" dirty="0" smtClean="0">
                <a:solidFill>
                  <a:schemeClr val="tx1"/>
                </a:solidFill>
              </a:rPr>
              <a:t>Chart the answer</a:t>
            </a:r>
          </a:p>
          <a:p>
            <a:pPr eaLnBrk="1" hangingPunct="1">
              <a:buFont typeface="Wingdings 2" pitchFamily="18" charset="2"/>
              <a:buNone/>
            </a:pPr>
            <a:r>
              <a:rPr lang="en-US" sz="2000" b="1" dirty="0" smtClean="0">
                <a:solidFill>
                  <a:schemeClr val="tx2"/>
                </a:solidFill>
              </a:rPr>
              <a:t>2) </a:t>
            </a:r>
            <a:r>
              <a:rPr lang="en-US" sz="2000" b="1" dirty="0" smtClean="0">
                <a:solidFill>
                  <a:schemeClr val="accent2">
                    <a:lumMod val="75000"/>
                  </a:schemeClr>
                </a:solidFill>
              </a:rPr>
              <a:t>Advise</a:t>
            </a:r>
            <a:r>
              <a:rPr lang="en-US" sz="2000" dirty="0" smtClean="0">
                <a:solidFill>
                  <a:srgbClr val="C00000"/>
                </a:solidFill>
              </a:rPr>
              <a:t> </a:t>
            </a:r>
            <a:r>
              <a:rPr lang="en-US" sz="2000" dirty="0" smtClean="0"/>
              <a:t>them to quit	</a:t>
            </a:r>
          </a:p>
          <a:p>
            <a:pPr lvl="1" eaLnBrk="1" hangingPunct="1"/>
            <a:r>
              <a:rPr lang="en-US" sz="2000" dirty="0" smtClean="0">
                <a:solidFill>
                  <a:schemeClr val="tx1"/>
                </a:solidFill>
              </a:rPr>
              <a:t>Health care providers have a great impact on their patients</a:t>
            </a:r>
          </a:p>
          <a:p>
            <a:pPr eaLnBrk="1" hangingPunct="1">
              <a:buFont typeface="Wingdings 2" pitchFamily="18" charset="2"/>
              <a:buNone/>
            </a:pPr>
            <a:r>
              <a:rPr lang="en-US" sz="2000" b="1" dirty="0" smtClean="0">
                <a:solidFill>
                  <a:schemeClr val="tx2"/>
                </a:solidFill>
              </a:rPr>
              <a:t>3) </a:t>
            </a:r>
            <a:r>
              <a:rPr lang="en-US" sz="2000" b="1" dirty="0" smtClean="0">
                <a:solidFill>
                  <a:schemeClr val="accent2">
                    <a:lumMod val="75000"/>
                  </a:schemeClr>
                </a:solidFill>
              </a:rPr>
              <a:t>Assess</a:t>
            </a:r>
            <a:r>
              <a:rPr lang="en-US" sz="2000" dirty="0" smtClean="0"/>
              <a:t> their readiness</a:t>
            </a:r>
          </a:p>
          <a:p>
            <a:pPr lvl="1" eaLnBrk="1" hangingPunct="1"/>
            <a:r>
              <a:rPr lang="en-US" sz="2000" dirty="0" smtClean="0">
                <a:solidFill>
                  <a:schemeClr val="tx1"/>
                </a:solidFill>
              </a:rPr>
              <a:t>If ready, go to step 4</a:t>
            </a:r>
          </a:p>
          <a:p>
            <a:pPr lvl="1" eaLnBrk="1" hangingPunct="1"/>
            <a:r>
              <a:rPr lang="en-US" sz="2000" dirty="0" smtClean="0">
                <a:solidFill>
                  <a:schemeClr val="tx1"/>
                </a:solidFill>
              </a:rPr>
              <a:t>Or refer them to a specialist</a:t>
            </a:r>
          </a:p>
          <a:p>
            <a:pPr lvl="1" eaLnBrk="1" hangingPunct="1"/>
            <a:r>
              <a:rPr lang="en-US" sz="2000" dirty="0" smtClean="0">
                <a:solidFill>
                  <a:schemeClr val="tx1"/>
                </a:solidFill>
              </a:rPr>
              <a:t>Remain available</a:t>
            </a:r>
          </a:p>
          <a:p>
            <a:pPr lvl="1" eaLnBrk="1" hangingPunct="1"/>
            <a:r>
              <a:rPr lang="en-US" sz="2000" dirty="0" smtClean="0">
                <a:solidFill>
                  <a:schemeClr val="tx1"/>
                </a:solidFill>
              </a:rPr>
              <a:t>Those not ready should receive  Motivational Interviewing </a:t>
            </a:r>
            <a:r>
              <a:rPr lang="en-US" sz="2000" dirty="0" smtClean="0">
                <a:solidFill>
                  <a:schemeClr val="accent2">
                    <a:lumMod val="75000"/>
                  </a:schemeClr>
                </a:solidFill>
              </a:rPr>
              <a:t>(</a:t>
            </a:r>
            <a:r>
              <a:rPr lang="en-US" sz="2000" b="1" dirty="0" smtClean="0">
                <a:solidFill>
                  <a:schemeClr val="accent2">
                    <a:lumMod val="75000"/>
                  </a:schemeClr>
                </a:solidFill>
              </a:rPr>
              <a:t>MI)</a:t>
            </a:r>
          </a:p>
          <a:p>
            <a:pPr lvl="1" eaLnBrk="1" hangingPunct="1"/>
            <a:endParaRPr lang="en-US" dirty="0" smtClean="0"/>
          </a:p>
        </p:txBody>
      </p:sp>
      <p:sp>
        <p:nvSpPr>
          <p:cNvPr id="39940" name="Rectangle 5"/>
          <p:cNvSpPr>
            <a:spLocks noGrp="1" noChangeArrowheads="1"/>
          </p:cNvSpPr>
          <p:nvPr>
            <p:ph sz="half" idx="2"/>
          </p:nvPr>
        </p:nvSpPr>
        <p:spPr>
          <a:xfrm>
            <a:off x="4800600" y="1371600"/>
            <a:ext cx="4038600" cy="4681538"/>
          </a:xfrm>
        </p:spPr>
        <p:txBody>
          <a:bodyPr/>
          <a:lstStyle/>
          <a:p>
            <a:pPr eaLnBrk="1" hangingPunct="1">
              <a:buFont typeface="Wingdings 2" pitchFamily="18" charset="2"/>
              <a:buNone/>
            </a:pPr>
            <a:r>
              <a:rPr lang="en-US" sz="2000" b="1" dirty="0" smtClean="0">
                <a:solidFill>
                  <a:schemeClr val="tx2"/>
                </a:solidFill>
              </a:rPr>
              <a:t>4) </a:t>
            </a:r>
            <a:r>
              <a:rPr lang="en-US" sz="2000" b="1" dirty="0" smtClean="0">
                <a:solidFill>
                  <a:schemeClr val="accent2">
                    <a:lumMod val="75000"/>
                  </a:schemeClr>
                </a:solidFill>
              </a:rPr>
              <a:t>Assist</a:t>
            </a:r>
            <a:r>
              <a:rPr lang="en-US" sz="2000" dirty="0" smtClean="0">
                <a:solidFill>
                  <a:srgbClr val="C00000"/>
                </a:solidFill>
              </a:rPr>
              <a:t> </a:t>
            </a:r>
            <a:r>
              <a:rPr lang="en-US" sz="2000" dirty="0" smtClean="0"/>
              <a:t>them in quitting</a:t>
            </a:r>
          </a:p>
          <a:p>
            <a:pPr lvl="1" eaLnBrk="1" hangingPunct="1"/>
            <a:r>
              <a:rPr lang="en-US" sz="2000" dirty="0" smtClean="0">
                <a:solidFill>
                  <a:schemeClr val="tx1"/>
                </a:solidFill>
              </a:rPr>
              <a:t>Quit date</a:t>
            </a:r>
          </a:p>
          <a:p>
            <a:pPr lvl="1" eaLnBrk="1" hangingPunct="1"/>
            <a:r>
              <a:rPr lang="en-US" sz="2000" dirty="0" smtClean="0">
                <a:solidFill>
                  <a:schemeClr val="tx1"/>
                </a:solidFill>
              </a:rPr>
              <a:t>Quit plan</a:t>
            </a:r>
          </a:p>
          <a:p>
            <a:pPr lvl="1" eaLnBrk="1" hangingPunct="1"/>
            <a:r>
              <a:rPr lang="en-US" sz="2000" dirty="0" smtClean="0">
                <a:solidFill>
                  <a:schemeClr val="tx1"/>
                </a:solidFill>
              </a:rPr>
              <a:t>NRT or smoking cessation drug</a:t>
            </a:r>
          </a:p>
          <a:p>
            <a:pPr lvl="1" eaLnBrk="1" hangingPunct="1"/>
            <a:r>
              <a:rPr lang="en-US" sz="2000" dirty="0" smtClean="0">
                <a:solidFill>
                  <a:schemeClr val="tx1"/>
                </a:solidFill>
              </a:rPr>
              <a:t>Behavioral therapy</a:t>
            </a:r>
          </a:p>
          <a:p>
            <a:pPr lvl="1" eaLnBrk="1" hangingPunct="1"/>
            <a:r>
              <a:rPr lang="en-US" sz="2000" dirty="0" smtClean="0">
                <a:solidFill>
                  <a:schemeClr val="tx1"/>
                </a:solidFill>
              </a:rPr>
              <a:t>Support groups</a:t>
            </a:r>
          </a:p>
          <a:p>
            <a:pPr eaLnBrk="1" hangingPunct="1">
              <a:buFont typeface="Wingdings 2" pitchFamily="18" charset="2"/>
              <a:buNone/>
            </a:pPr>
            <a:r>
              <a:rPr lang="en-US" sz="2000" b="1" dirty="0" smtClean="0">
                <a:solidFill>
                  <a:schemeClr val="tx2"/>
                </a:solidFill>
              </a:rPr>
              <a:t>5) </a:t>
            </a:r>
            <a:r>
              <a:rPr lang="en-US" sz="2000" b="1" dirty="0" smtClean="0">
                <a:solidFill>
                  <a:schemeClr val="accent2">
                    <a:lumMod val="75000"/>
                  </a:schemeClr>
                </a:solidFill>
              </a:rPr>
              <a:t>Arrange</a:t>
            </a:r>
            <a:r>
              <a:rPr lang="en-US" sz="2000" dirty="0" smtClean="0"/>
              <a:t> follow up </a:t>
            </a:r>
          </a:p>
          <a:p>
            <a:pPr lvl="1" eaLnBrk="1" hangingPunct="1"/>
            <a:r>
              <a:rPr lang="en-US" sz="2000" dirty="0" smtClean="0">
                <a:solidFill>
                  <a:schemeClr val="tx1"/>
                </a:solidFill>
              </a:rPr>
              <a:t>Call </a:t>
            </a:r>
          </a:p>
          <a:p>
            <a:pPr lvl="1" eaLnBrk="1" hangingPunct="1"/>
            <a:r>
              <a:rPr lang="en-US" sz="2000" dirty="0" smtClean="0">
                <a:solidFill>
                  <a:schemeClr val="tx1"/>
                </a:solidFill>
              </a:rPr>
              <a:t>Reassess</a:t>
            </a:r>
          </a:p>
          <a:p>
            <a:pPr lvl="1" eaLnBrk="1" hangingPunct="1"/>
            <a:r>
              <a:rPr lang="en-US" sz="2000" dirty="0" smtClean="0">
                <a:solidFill>
                  <a:schemeClr val="tx1"/>
                </a:solidFill>
              </a:rPr>
              <a:t>Reassure</a:t>
            </a:r>
          </a:p>
        </p:txBody>
      </p:sp>
      <p:sp>
        <p:nvSpPr>
          <p:cNvPr id="39942" name="Footer Placeholder 5"/>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dirty="0" smtClean="0"/>
              <a:t>GWTG: Pause. Prevent.  Protect </a:t>
            </a:r>
          </a:p>
        </p:txBody>
      </p:sp>
      <p:sp>
        <p:nvSpPr>
          <p:cNvPr id="6" name="Date Placeholder 5"/>
          <p:cNvSpPr>
            <a:spLocks noGrp="1"/>
          </p:cNvSpPr>
          <p:nvPr>
            <p:ph type="dt" sz="half" idx="10"/>
          </p:nvPr>
        </p:nvSpPr>
        <p:spPr/>
        <p:txBody>
          <a:bodyPr/>
          <a:lstStyle/>
          <a:p>
            <a:pPr>
              <a:defRPr/>
            </a:pPr>
            <a:r>
              <a:rPr lang="en-US" dirty="0" smtClean="0"/>
              <a:t>Updated September 2013</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5"/>
          <p:cNvSpPr>
            <a:spLocks noGrp="1"/>
          </p:cNvSpPr>
          <p:nvPr>
            <p:ph sz="quarter" idx="1"/>
          </p:nvPr>
        </p:nvSpPr>
        <p:spPr>
          <a:xfrm>
            <a:off x="301625" y="1524000"/>
            <a:ext cx="8504238" cy="4575174"/>
          </a:xfrm>
        </p:spPr>
        <p:txBody>
          <a:bodyPr/>
          <a:lstStyle/>
          <a:p>
            <a:pPr>
              <a:buNone/>
            </a:pPr>
            <a:r>
              <a:rPr lang="en-US" sz="2800" dirty="0" smtClean="0"/>
              <a:t>                </a:t>
            </a:r>
            <a:r>
              <a:rPr lang="en-US" sz="2800" b="1" dirty="0" smtClean="0">
                <a:solidFill>
                  <a:schemeClr val="accent1">
                    <a:lumMod val="75000"/>
                  </a:schemeClr>
                </a:solidFill>
              </a:rPr>
              <a:t>A Modified Tobacco Intervention</a:t>
            </a:r>
          </a:p>
          <a:p>
            <a:r>
              <a:rPr lang="en-US" b="1" dirty="0" smtClean="0">
                <a:solidFill>
                  <a:schemeClr val="accent2">
                    <a:lumMod val="75000"/>
                  </a:schemeClr>
                </a:solidFill>
              </a:rPr>
              <a:t>ASK</a:t>
            </a:r>
            <a:r>
              <a:rPr lang="en-US" dirty="0" smtClean="0"/>
              <a:t> about tobacco use   </a:t>
            </a:r>
          </a:p>
          <a:p>
            <a:pPr lvl="1" eaLnBrk="1" hangingPunct="1"/>
            <a:r>
              <a:rPr lang="en-US" dirty="0" smtClean="0"/>
              <a:t> </a:t>
            </a:r>
            <a:r>
              <a:rPr lang="en-US" sz="2000" dirty="0" smtClean="0"/>
              <a:t>At every visit and chart the answer</a:t>
            </a:r>
            <a:endParaRPr lang="en-US" dirty="0" smtClean="0"/>
          </a:p>
          <a:p>
            <a:r>
              <a:rPr lang="en-US" b="1" dirty="0" smtClean="0">
                <a:solidFill>
                  <a:schemeClr val="accent2">
                    <a:lumMod val="75000"/>
                  </a:schemeClr>
                </a:solidFill>
              </a:rPr>
              <a:t>ADVISE</a:t>
            </a:r>
            <a:r>
              <a:rPr lang="en-US" dirty="0" smtClean="0"/>
              <a:t> to quit</a:t>
            </a:r>
          </a:p>
          <a:p>
            <a:pPr lvl="1" eaLnBrk="1" hangingPunct="1"/>
            <a:r>
              <a:rPr lang="en-US" sz="2000" dirty="0" smtClean="0"/>
              <a:t>Health care providers have a great impact on their patients</a:t>
            </a:r>
          </a:p>
          <a:p>
            <a:r>
              <a:rPr lang="en-US" sz="2800" b="1" dirty="0" smtClean="0">
                <a:solidFill>
                  <a:schemeClr val="accent2">
                    <a:lumMod val="75000"/>
                  </a:schemeClr>
                </a:solidFill>
              </a:rPr>
              <a:t>REFER</a:t>
            </a:r>
            <a:r>
              <a:rPr lang="en-US" sz="2400" dirty="0" smtClean="0"/>
              <a:t> </a:t>
            </a:r>
            <a:r>
              <a:rPr lang="en-US" sz="2400" dirty="0" smtClean="0">
                <a:solidFill>
                  <a:schemeClr val="tx2"/>
                </a:solidFill>
              </a:rPr>
              <a:t>to internal or external service who will               complete the process.              </a:t>
            </a:r>
          </a:p>
          <a:p>
            <a:pPr>
              <a:buNone/>
            </a:pPr>
            <a:endParaRPr lang="en-US" sz="2400" dirty="0" smtClean="0"/>
          </a:p>
          <a:p>
            <a:pPr>
              <a:buNone/>
            </a:pPr>
            <a:endParaRPr lang="en-US" b="1" dirty="0" smtClean="0">
              <a:solidFill>
                <a:schemeClr val="accent1"/>
              </a:solidFill>
            </a:endParaRPr>
          </a:p>
        </p:txBody>
      </p:sp>
      <p:sp>
        <p:nvSpPr>
          <p:cNvPr id="40965" name="Footer Placeholder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dirty="0" smtClean="0"/>
              <a:t>GWTG: Pause. Prevent.  Protect </a:t>
            </a:r>
          </a:p>
        </p:txBody>
      </p:sp>
      <p:sp>
        <p:nvSpPr>
          <p:cNvPr id="6" name="Title 5"/>
          <p:cNvSpPr>
            <a:spLocks noGrp="1"/>
          </p:cNvSpPr>
          <p:nvPr>
            <p:ph type="title"/>
          </p:nvPr>
        </p:nvSpPr>
        <p:spPr/>
        <p:txBody>
          <a:bodyPr/>
          <a:lstStyle/>
          <a:p>
            <a:r>
              <a:rPr lang="en-US" sz="4400" dirty="0" smtClean="0"/>
              <a:t>The 2 A’s and an R</a:t>
            </a:r>
            <a:endParaRPr lang="en-US" sz="4400" dirty="0"/>
          </a:p>
        </p:txBody>
      </p:sp>
      <p:pic>
        <p:nvPicPr>
          <p:cNvPr id="8" name="Picture 6" descr="2_clr_horiz copy.jpg"/>
          <p:cNvPicPr>
            <a:picLocks noChangeAspect="1"/>
          </p:cNvPicPr>
          <p:nvPr/>
        </p:nvPicPr>
        <p:blipFill>
          <a:blip r:embed="rId3" cstate="print">
            <a:clrChange>
              <a:clrFrom>
                <a:srgbClr val="FDFDFD"/>
              </a:clrFrom>
              <a:clrTo>
                <a:srgbClr val="FDFDFD">
                  <a:alpha val="0"/>
                </a:srgbClr>
              </a:clrTo>
            </a:clrChange>
          </a:blip>
          <a:srcRect/>
          <a:stretch>
            <a:fillRect/>
          </a:stretch>
        </p:blipFill>
        <p:spPr bwMode="auto">
          <a:xfrm>
            <a:off x="914400" y="5105400"/>
            <a:ext cx="3327400" cy="862012"/>
          </a:xfrm>
          <a:prstGeom prst="rect">
            <a:avLst/>
          </a:prstGeom>
          <a:noFill/>
          <a:ln w="9525">
            <a:noFill/>
            <a:miter lim="800000"/>
            <a:headEnd/>
            <a:tailEnd/>
          </a:ln>
        </p:spPr>
      </p:pic>
      <p:cxnSp>
        <p:nvCxnSpPr>
          <p:cNvPr id="10" name="Straight Arrow Connector 9"/>
          <p:cNvCxnSpPr/>
          <p:nvPr/>
        </p:nvCxnSpPr>
        <p:spPr>
          <a:xfrm flipH="1">
            <a:off x="3276600" y="4267200"/>
            <a:ext cx="7620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648200" y="4267200"/>
            <a:ext cx="9144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Date Placeholder 8"/>
          <p:cNvSpPr>
            <a:spLocks noGrp="1"/>
          </p:cNvSpPr>
          <p:nvPr>
            <p:ph type="dt" sz="half" idx="10"/>
          </p:nvPr>
        </p:nvSpPr>
        <p:spPr/>
        <p:txBody>
          <a:bodyPr/>
          <a:lstStyle/>
          <a:p>
            <a:pPr>
              <a:defRPr/>
            </a:pPr>
            <a:r>
              <a:rPr lang="en-US" dirty="0" smtClean="0"/>
              <a:t>Updated September 2013</a:t>
            </a:r>
            <a:endParaRPr lang="en-US" dirty="0"/>
          </a:p>
        </p:txBody>
      </p:sp>
      <p:pic>
        <p:nvPicPr>
          <p:cNvPr id="11" name="Picture 10" descr="NEW_QUITLINE_Blue_phoneUCAN.gif"/>
          <p:cNvPicPr>
            <a:picLocks noChangeAspect="1"/>
          </p:cNvPicPr>
          <p:nvPr/>
        </p:nvPicPr>
        <p:blipFill>
          <a:blip r:embed="rId4" cstate="print"/>
          <a:stretch>
            <a:fillRect/>
          </a:stretch>
        </p:blipFill>
        <p:spPr>
          <a:xfrm>
            <a:off x="5638800" y="5212080"/>
            <a:ext cx="2195372" cy="73152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dirty="0" smtClean="0"/>
              <a:t>GWTG: Pause. Prevent.  Protect </a:t>
            </a:r>
            <a:endParaRPr lang="en-US" dirty="0"/>
          </a:p>
        </p:txBody>
      </p:sp>
      <p:graphicFrame>
        <p:nvGraphicFramePr>
          <p:cNvPr id="4" name="Content Placeholder 12"/>
          <p:cNvGraphicFramePr>
            <a:graphicFrameLocks noGrp="1"/>
          </p:cNvGraphicFramePr>
          <p:nvPr>
            <p:ph sz="half" idx="1"/>
            <p:extLst>
              <p:ext uri="{D42A27DB-BD31-4B8C-83A1-F6EECF244321}">
                <p14:modId xmlns:p14="http://schemas.microsoft.com/office/powerpoint/2010/main" xmlns="" val="541845460"/>
              </p:ext>
            </p:extLst>
          </p:nvPr>
        </p:nvGraphicFramePr>
        <p:xfrm>
          <a:off x="3429000" y="1524000"/>
          <a:ext cx="5257800" cy="4233672"/>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3"/>
          <p:cNvSpPr txBox="1">
            <a:spLocks/>
          </p:cNvSpPr>
          <p:nvPr/>
        </p:nvSpPr>
        <p:spPr bwMode="auto">
          <a:xfrm>
            <a:off x="457200" y="5757672"/>
            <a:ext cx="8077200" cy="7955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chemeClr val="accent1"/>
              </a:buClr>
              <a:buSzPct val="75000"/>
              <a:buFont typeface="Wingdings 2" pitchFamily="18" charset="2"/>
              <a:buChar char=""/>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From Elisa Tong, MD; Richard </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Strouse</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BA; John Hall, JD, MS; Martha </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Kovac</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MPH, and Steven Schroeder, MD.  “National Survey of U.S. Health Professionals’ smoking prevalence, cessation practices, and beliefs” </a:t>
            </a:r>
            <a:r>
              <a:rPr kumimoji="0" lang="en-US" sz="1200" b="0" i="0" u="sng" strike="noStrike" kern="1200" cap="none" spc="0" normalizeH="0" baseline="0" noProof="0" dirty="0" smtClean="0">
                <a:ln>
                  <a:noFill/>
                </a:ln>
                <a:solidFill>
                  <a:schemeClr val="tx1"/>
                </a:solidFill>
                <a:effectLst/>
                <a:uLnTx/>
                <a:uFillTx/>
                <a:latin typeface="+mn-lt"/>
                <a:ea typeface="+mn-ea"/>
                <a:cs typeface="+mn-cs"/>
              </a:rPr>
              <a:t>Nicotine and Tobacco Research</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Vol</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12, N 7</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itle 1"/>
          <p:cNvSpPr>
            <a:spLocks noGrp="1"/>
          </p:cNvSpPr>
          <p:nvPr>
            <p:ph type="title"/>
          </p:nvPr>
        </p:nvSpPr>
        <p:spPr>
          <a:xfrm>
            <a:off x="301752" y="228600"/>
            <a:ext cx="8534400" cy="758952"/>
          </a:xfrm>
        </p:spPr>
        <p:txBody>
          <a:bodyPr/>
          <a:lstStyle/>
          <a:p>
            <a:r>
              <a:rPr lang="en-US" dirty="0" smtClean="0"/>
              <a:t>Health Care Provider Referral Rates</a:t>
            </a:r>
            <a:endParaRPr lang="en-US" dirty="0"/>
          </a:p>
        </p:txBody>
      </p:sp>
      <p:sp>
        <p:nvSpPr>
          <p:cNvPr id="2" name="TextBox 1"/>
          <p:cNvSpPr txBox="1"/>
          <p:nvPr/>
        </p:nvSpPr>
        <p:spPr>
          <a:xfrm>
            <a:off x="228600" y="2209801"/>
            <a:ext cx="3048000" cy="2667000"/>
          </a:xfrm>
          <a:prstGeom prst="rect">
            <a:avLst/>
          </a:prstGeom>
          <a:noFill/>
        </p:spPr>
        <p:txBody>
          <a:bodyPr wrap="square" rtlCol="0" anchor="ctr">
            <a:noAutofit/>
          </a:bodyPr>
          <a:lstStyle/>
          <a:p>
            <a:r>
              <a:rPr lang="en-US" sz="2400" dirty="0">
                <a:solidFill>
                  <a:srgbClr val="000000"/>
                </a:solidFill>
                <a:latin typeface="Garamond"/>
                <a:ea typeface="Lucida Grande"/>
                <a:cs typeface="Garamond"/>
              </a:rPr>
              <a:t>Most health care providers ask about tobacco usage and advise against it, but up to only 23% make the arrangements to help their patients quit.</a:t>
            </a:r>
            <a:endParaRPr lang="en-US" sz="2400" dirty="0">
              <a:latin typeface="Garamond"/>
              <a:cs typeface="Garamond"/>
            </a:endParaRPr>
          </a:p>
        </p:txBody>
      </p:sp>
      <p:sp>
        <p:nvSpPr>
          <p:cNvPr id="7" name="Date Placeholder 6"/>
          <p:cNvSpPr>
            <a:spLocks noGrp="1"/>
          </p:cNvSpPr>
          <p:nvPr>
            <p:ph type="dt" sz="half" idx="10"/>
          </p:nvPr>
        </p:nvSpPr>
        <p:spPr/>
        <p:txBody>
          <a:bodyPr/>
          <a:lstStyle/>
          <a:p>
            <a:pPr>
              <a:defRPr/>
            </a:pPr>
            <a:r>
              <a:rPr lang="en-US" dirty="0" smtClean="0"/>
              <a:t>Updated September 2013</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Guiding Principles of </a:t>
            </a:r>
            <a:br>
              <a:rPr lang="en-US" sz="3000" dirty="0" smtClean="0"/>
            </a:br>
            <a:r>
              <a:rPr lang="en-US" sz="3000" dirty="0" smtClean="0"/>
              <a:t>Motivational Interviewing (MI)</a:t>
            </a:r>
            <a:endParaRPr lang="en-US" sz="3000" dirty="0"/>
          </a:p>
        </p:txBody>
      </p:sp>
      <p:sp>
        <p:nvSpPr>
          <p:cNvPr id="3" name="Content Placeholder 2"/>
          <p:cNvSpPr>
            <a:spLocks noGrp="1"/>
          </p:cNvSpPr>
          <p:nvPr>
            <p:ph sz="quarter" idx="1"/>
          </p:nvPr>
        </p:nvSpPr>
        <p:spPr/>
        <p:txBody>
          <a:bodyPr/>
          <a:lstStyle/>
          <a:p>
            <a:pPr eaLnBrk="1" hangingPunct="1"/>
            <a:r>
              <a:rPr lang="en-US" sz="2800" b="1" dirty="0" smtClean="0">
                <a:solidFill>
                  <a:schemeClr val="accent2">
                    <a:lumMod val="75000"/>
                  </a:schemeClr>
                </a:solidFill>
              </a:rPr>
              <a:t>Express empathy </a:t>
            </a:r>
            <a:r>
              <a:rPr lang="en-US" sz="2800" dirty="0" smtClean="0">
                <a:solidFill>
                  <a:schemeClr val="accent2">
                    <a:lumMod val="75000"/>
                  </a:schemeClr>
                </a:solidFill>
              </a:rPr>
              <a:t> </a:t>
            </a:r>
            <a:r>
              <a:rPr lang="en-US" sz="2800" dirty="0" smtClean="0">
                <a:solidFill>
                  <a:schemeClr val="accent2">
                    <a:lumMod val="50000"/>
                  </a:schemeClr>
                </a:solidFill>
              </a:rPr>
              <a:t>- </a:t>
            </a:r>
            <a:r>
              <a:rPr lang="en-US" sz="2800" dirty="0" smtClean="0"/>
              <a:t>by using reflective listening</a:t>
            </a:r>
          </a:p>
          <a:p>
            <a:pPr eaLnBrk="1" hangingPunct="1">
              <a:buNone/>
            </a:pPr>
            <a:endParaRPr lang="en-US" sz="1200" dirty="0" smtClean="0"/>
          </a:p>
          <a:p>
            <a:pPr eaLnBrk="1" hangingPunct="1"/>
            <a:r>
              <a:rPr lang="en-US" sz="2800" b="1" dirty="0" smtClean="0">
                <a:solidFill>
                  <a:schemeClr val="accent2">
                    <a:lumMod val="75000"/>
                  </a:schemeClr>
                </a:solidFill>
              </a:rPr>
              <a:t>Develop discrepancy </a:t>
            </a:r>
            <a:r>
              <a:rPr lang="en-US" sz="2800" dirty="0" smtClean="0">
                <a:solidFill>
                  <a:schemeClr val="accent2">
                    <a:lumMod val="50000"/>
                  </a:schemeClr>
                </a:solidFill>
              </a:rPr>
              <a:t>- </a:t>
            </a:r>
            <a:r>
              <a:rPr lang="en-US" sz="2800" dirty="0" smtClean="0"/>
              <a:t>by exploring pros and cons of a  current behavior patient voices own argument for change</a:t>
            </a:r>
          </a:p>
          <a:p>
            <a:pPr eaLnBrk="1" hangingPunct="1"/>
            <a:endParaRPr lang="en-US" sz="1200" dirty="0" smtClean="0"/>
          </a:p>
          <a:p>
            <a:pPr eaLnBrk="1" hangingPunct="1"/>
            <a:r>
              <a:rPr lang="en-US" sz="2800" b="1" dirty="0" smtClean="0">
                <a:solidFill>
                  <a:schemeClr val="accent2">
                    <a:lumMod val="75000"/>
                  </a:schemeClr>
                </a:solidFill>
              </a:rPr>
              <a:t>Roll with resistance </a:t>
            </a:r>
            <a:r>
              <a:rPr lang="en-US" sz="2800" dirty="0" smtClean="0"/>
              <a:t>by avoiding confrontation or arguing</a:t>
            </a:r>
          </a:p>
          <a:p>
            <a:pPr eaLnBrk="1" hangingPunct="1">
              <a:buNone/>
            </a:pPr>
            <a:endParaRPr lang="en-US" sz="1200" dirty="0" smtClean="0"/>
          </a:p>
          <a:p>
            <a:pPr eaLnBrk="1" hangingPunct="1"/>
            <a:r>
              <a:rPr lang="en-US" sz="2800" b="1" dirty="0" smtClean="0">
                <a:solidFill>
                  <a:schemeClr val="accent2">
                    <a:lumMod val="75000"/>
                  </a:schemeClr>
                </a:solidFill>
              </a:rPr>
              <a:t>Support self-efficacy </a:t>
            </a:r>
            <a:r>
              <a:rPr lang="en-US" sz="2800" dirty="0" smtClean="0"/>
              <a:t>by conveying faith in client’s ability to change and choosing interventions consistent with client preferences, goals, and values</a:t>
            </a:r>
          </a:p>
          <a:p>
            <a:endParaRPr lang="en-US" sz="2800" dirty="0"/>
          </a:p>
        </p:txBody>
      </p:sp>
      <p:sp>
        <p:nvSpPr>
          <p:cNvPr id="5" name="Footer Placeholder 4"/>
          <p:cNvSpPr>
            <a:spLocks noGrp="1"/>
          </p:cNvSpPr>
          <p:nvPr>
            <p:ph type="ftr" sz="quarter" idx="11"/>
          </p:nvPr>
        </p:nvSpPr>
        <p:spPr/>
        <p:txBody>
          <a:bodyPr/>
          <a:lstStyle/>
          <a:p>
            <a:pPr>
              <a:defRPr/>
            </a:pPr>
            <a:r>
              <a:rPr lang="en-US" dirty="0" smtClean="0"/>
              <a:t>GWTG: Pause. Prevent.  Protect </a:t>
            </a:r>
            <a:endParaRPr lang="en-US" dirty="0"/>
          </a:p>
        </p:txBody>
      </p:sp>
      <p:sp>
        <p:nvSpPr>
          <p:cNvPr id="6" name="Date Placeholder 5"/>
          <p:cNvSpPr>
            <a:spLocks noGrp="1"/>
          </p:cNvSpPr>
          <p:nvPr>
            <p:ph type="dt" sz="half" idx="10"/>
          </p:nvPr>
        </p:nvSpPr>
        <p:spPr/>
        <p:txBody>
          <a:bodyPr/>
          <a:lstStyle/>
          <a:p>
            <a:pPr>
              <a:defRPr/>
            </a:pPr>
            <a:r>
              <a:rPr lang="en-US" dirty="0" smtClean="0"/>
              <a:t>Updated September 2013</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a:normAutofit/>
          </a:bodyPr>
          <a:lstStyle/>
          <a:p>
            <a:r>
              <a:rPr lang="en-US" sz="4400" dirty="0" smtClean="0"/>
              <a:t>Stages of Change Theory</a:t>
            </a:r>
            <a:endParaRPr lang="en-US" sz="4400" dirty="0"/>
          </a:p>
        </p:txBody>
      </p:sp>
      <p:sp>
        <p:nvSpPr>
          <p:cNvPr id="3" name="Content Placeholder 2"/>
          <p:cNvSpPr>
            <a:spLocks noGrp="1"/>
          </p:cNvSpPr>
          <p:nvPr>
            <p:ph idx="1"/>
          </p:nvPr>
        </p:nvSpPr>
        <p:spPr>
          <a:xfrm>
            <a:off x="304800" y="1371600"/>
            <a:ext cx="8534400" cy="4800600"/>
          </a:xfrm>
        </p:spPr>
        <p:txBody>
          <a:bodyPr>
            <a:normAutofit/>
          </a:bodyPr>
          <a:lstStyle/>
          <a:p>
            <a:pPr>
              <a:buNone/>
            </a:pPr>
            <a:r>
              <a:rPr lang="en-US" sz="2800" dirty="0" smtClean="0"/>
              <a:t>   A theoretical model of behavioral change developed by psychological theorists </a:t>
            </a:r>
            <a:r>
              <a:rPr lang="en-US" sz="2800" dirty="0" smtClean="0"/>
              <a:t>Prochaska</a:t>
            </a:r>
            <a:r>
              <a:rPr lang="en-US" sz="2800" dirty="0" smtClean="0"/>
              <a:t>, </a:t>
            </a:r>
            <a:r>
              <a:rPr lang="en-US" sz="2800" dirty="0" smtClean="0"/>
              <a:t>DiClemente</a:t>
            </a:r>
            <a:r>
              <a:rPr lang="en-US" sz="2800" dirty="0" smtClean="0"/>
              <a:t> and Norcross</a:t>
            </a:r>
          </a:p>
          <a:p>
            <a:pPr>
              <a:buNone/>
            </a:pPr>
            <a:endParaRPr lang="en-US" sz="2800" i="1" dirty="0" smtClean="0"/>
          </a:p>
          <a:p>
            <a:r>
              <a:rPr lang="en-US" sz="2800" b="1" dirty="0" smtClean="0">
                <a:solidFill>
                  <a:schemeClr val="accent2">
                    <a:lumMod val="75000"/>
                  </a:schemeClr>
                </a:solidFill>
              </a:rPr>
              <a:t>Pre-contemplation</a:t>
            </a:r>
          </a:p>
          <a:p>
            <a:r>
              <a:rPr lang="en-US" sz="2800" b="1" dirty="0" smtClean="0">
                <a:solidFill>
                  <a:schemeClr val="accent2">
                    <a:lumMod val="75000"/>
                  </a:schemeClr>
                </a:solidFill>
              </a:rPr>
              <a:t>Contemplation</a:t>
            </a:r>
          </a:p>
          <a:p>
            <a:r>
              <a:rPr lang="en-US" sz="2800" b="1" dirty="0" smtClean="0">
                <a:solidFill>
                  <a:schemeClr val="accent2">
                    <a:lumMod val="75000"/>
                  </a:schemeClr>
                </a:solidFill>
              </a:rPr>
              <a:t>Preparation</a:t>
            </a:r>
          </a:p>
          <a:p>
            <a:r>
              <a:rPr lang="en-US" sz="2800" b="1" dirty="0" smtClean="0">
                <a:solidFill>
                  <a:schemeClr val="accent2">
                    <a:lumMod val="75000"/>
                  </a:schemeClr>
                </a:solidFill>
              </a:rPr>
              <a:t>Action</a:t>
            </a:r>
          </a:p>
          <a:p>
            <a:r>
              <a:rPr lang="en-US" sz="2800" b="1" dirty="0" smtClean="0">
                <a:solidFill>
                  <a:schemeClr val="accent2">
                    <a:lumMod val="75000"/>
                  </a:schemeClr>
                </a:solidFill>
              </a:rPr>
              <a:t>Maintenance</a:t>
            </a:r>
            <a:endParaRPr lang="en-US" sz="2800" b="1" dirty="0">
              <a:solidFill>
                <a:schemeClr val="accent2">
                  <a:lumMod val="75000"/>
                </a:schemeClr>
              </a:solidFill>
            </a:endParaRPr>
          </a:p>
        </p:txBody>
      </p:sp>
      <p:pic>
        <p:nvPicPr>
          <p:cNvPr id="4" name="Picture 3" descr="pic3.jpg"/>
          <p:cNvPicPr>
            <a:picLocks noChangeAspect="1"/>
          </p:cNvPicPr>
          <p:nvPr/>
        </p:nvPicPr>
        <p:blipFill>
          <a:blip r:embed="rId3" cstate="print"/>
          <a:stretch>
            <a:fillRect/>
          </a:stretch>
        </p:blipFill>
        <p:spPr>
          <a:xfrm>
            <a:off x="3886200" y="2743200"/>
            <a:ext cx="4624149" cy="3291840"/>
          </a:xfrm>
          <a:prstGeom prst="rect">
            <a:avLst/>
          </a:prstGeom>
        </p:spPr>
      </p:pic>
      <p:sp>
        <p:nvSpPr>
          <p:cNvPr id="5" name="Date Placeholder 4"/>
          <p:cNvSpPr>
            <a:spLocks noGrp="1"/>
          </p:cNvSpPr>
          <p:nvPr>
            <p:ph type="dt" sz="half" idx="10"/>
          </p:nvPr>
        </p:nvSpPr>
        <p:spPr/>
        <p:txBody>
          <a:bodyPr/>
          <a:lstStyle/>
          <a:p>
            <a:pPr>
              <a:defRPr/>
            </a:pPr>
            <a:r>
              <a:rPr lang="en-US" dirty="0" smtClean="0"/>
              <a:t>Updated September 2013</a:t>
            </a:r>
            <a:endParaRPr lang="en-US" dirty="0"/>
          </a:p>
        </p:txBody>
      </p:sp>
      <p:sp>
        <p:nvSpPr>
          <p:cNvPr id="6" name="Footer Placeholder 5"/>
          <p:cNvSpPr>
            <a:spLocks noGrp="1"/>
          </p:cNvSpPr>
          <p:nvPr>
            <p:ph type="ftr" sz="quarter" idx="11"/>
          </p:nvPr>
        </p:nvSpPr>
        <p:spPr/>
        <p:txBody>
          <a:bodyPr/>
          <a:lstStyle/>
          <a:p>
            <a:pPr>
              <a:defRPr/>
            </a:pPr>
            <a:r>
              <a:rPr lang="en-US" dirty="0" smtClean="0"/>
              <a:t>GWTG: Pause. Prevent.  Protect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28600"/>
            <a:ext cx="8534400" cy="758825"/>
          </a:xfrm>
        </p:spPr>
        <p:txBody>
          <a:bodyPr/>
          <a:lstStyle/>
          <a:p>
            <a:pPr>
              <a:defRPr/>
            </a:pPr>
            <a:r>
              <a:rPr lang="en-US" sz="3000" dirty="0" smtClean="0">
                <a:cs typeface="Times New Roman" pitchFamily="18" charset="0"/>
              </a:rPr>
              <a:t>Recommended Strategies for </a:t>
            </a:r>
            <a:br>
              <a:rPr lang="en-US" sz="3000" dirty="0" smtClean="0">
                <a:cs typeface="Times New Roman" pitchFamily="18" charset="0"/>
              </a:rPr>
            </a:br>
            <a:r>
              <a:rPr lang="en-US" sz="3000" dirty="0" smtClean="0">
                <a:cs typeface="Times New Roman" pitchFamily="18" charset="0"/>
              </a:rPr>
              <a:t>Each Stage of Change</a:t>
            </a:r>
            <a:endParaRPr lang="en-US" sz="3000" dirty="0"/>
          </a:p>
        </p:txBody>
      </p:sp>
      <p:graphicFrame>
        <p:nvGraphicFramePr>
          <p:cNvPr id="7" name="Content Placeholder 6"/>
          <p:cNvGraphicFramePr>
            <a:graphicFrameLocks noGrp="1"/>
          </p:cNvGraphicFramePr>
          <p:nvPr>
            <p:ph sz="quarter" idx="1"/>
          </p:nvPr>
        </p:nvGraphicFramePr>
        <p:xfrm>
          <a:off x="457200" y="1524000"/>
          <a:ext cx="8153401" cy="4663440"/>
        </p:xfrm>
        <a:graphic>
          <a:graphicData uri="http://schemas.openxmlformats.org/drawingml/2006/table">
            <a:tbl>
              <a:tblPr firstRow="1" bandRow="1">
                <a:tableStyleId>{5C22544A-7EE6-4342-B048-85BDC9FD1C3A}</a:tableStyleId>
              </a:tblPr>
              <a:tblGrid>
                <a:gridCol w="4021147"/>
                <a:gridCol w="4132254"/>
              </a:tblGrid>
              <a:tr h="449729">
                <a:tc>
                  <a:txBody>
                    <a:bodyPr/>
                    <a:lstStyle/>
                    <a:p>
                      <a:pPr algn="ctr"/>
                      <a:r>
                        <a:rPr lang="en-US" sz="2400" dirty="0" smtClean="0">
                          <a:solidFill>
                            <a:schemeClr val="bg2"/>
                          </a:solidFill>
                          <a:latin typeface="+mn-lt"/>
                          <a:cs typeface="Times New Roman" pitchFamily="18" charset="0"/>
                        </a:rPr>
                        <a:t>Stage</a:t>
                      </a:r>
                      <a:endParaRPr lang="en-US" sz="2400" dirty="0">
                        <a:solidFill>
                          <a:schemeClr val="bg2"/>
                        </a:solidFill>
                        <a:latin typeface="+mn-lt"/>
                        <a:cs typeface="Times New Roman" pitchFamily="18" charset="0"/>
                      </a:endParaRPr>
                    </a:p>
                  </a:txBody>
                  <a:tcPr/>
                </a:tc>
                <a:tc>
                  <a:txBody>
                    <a:bodyPr/>
                    <a:lstStyle/>
                    <a:p>
                      <a:pPr algn="ctr"/>
                      <a:r>
                        <a:rPr lang="en-US" sz="2400" dirty="0" smtClean="0">
                          <a:solidFill>
                            <a:schemeClr val="bg2"/>
                          </a:solidFill>
                          <a:latin typeface="+mn-lt"/>
                          <a:cs typeface="Times New Roman" pitchFamily="18" charset="0"/>
                        </a:rPr>
                        <a:t>Strategy</a:t>
                      </a:r>
                      <a:endParaRPr lang="en-US" sz="2400" dirty="0">
                        <a:solidFill>
                          <a:schemeClr val="bg2"/>
                        </a:solidFill>
                        <a:latin typeface="+mn-lt"/>
                        <a:cs typeface="Times New Roman" pitchFamily="18" charset="0"/>
                      </a:endParaRPr>
                    </a:p>
                  </a:txBody>
                  <a:tcPr/>
                </a:tc>
              </a:tr>
              <a:tr h="449729">
                <a:tc>
                  <a:txBody>
                    <a:bodyPr/>
                    <a:lstStyle/>
                    <a:p>
                      <a:r>
                        <a:rPr lang="en-US" sz="2400" dirty="0" smtClean="0">
                          <a:latin typeface="+mn-lt"/>
                          <a:cs typeface="Times New Roman" pitchFamily="18" charset="0"/>
                        </a:rPr>
                        <a:t>Pre-contemplation</a:t>
                      </a:r>
                      <a:endParaRPr lang="en-US" sz="2400" dirty="0">
                        <a:latin typeface="+mn-lt"/>
                        <a:cs typeface="Times New Roman" pitchFamily="18" charset="0"/>
                      </a:endParaRPr>
                    </a:p>
                  </a:txBody>
                  <a:tcPr anchor="ctr">
                    <a:solidFill>
                      <a:schemeClr val="tx2">
                        <a:lumMod val="20000"/>
                        <a:lumOff val="80000"/>
                      </a:schemeClr>
                    </a:solidFill>
                  </a:tcPr>
                </a:tc>
                <a:tc>
                  <a:txBody>
                    <a:bodyPr/>
                    <a:lstStyle/>
                    <a:p>
                      <a:r>
                        <a:rPr lang="en-US" sz="2400" dirty="0" smtClean="0">
                          <a:latin typeface="+mn-lt"/>
                          <a:cs typeface="Times New Roman" pitchFamily="18" charset="0"/>
                        </a:rPr>
                        <a:t>Provide information</a:t>
                      </a:r>
                      <a:endParaRPr lang="en-US" sz="2400" dirty="0">
                        <a:latin typeface="+mn-lt"/>
                        <a:cs typeface="Times New Roman" pitchFamily="18" charset="0"/>
                      </a:endParaRPr>
                    </a:p>
                  </a:txBody>
                  <a:tcPr anchor="ctr">
                    <a:solidFill>
                      <a:schemeClr val="tx2">
                        <a:lumMod val="20000"/>
                        <a:lumOff val="80000"/>
                      </a:schemeClr>
                    </a:solidFill>
                  </a:tcPr>
                </a:tc>
              </a:tr>
              <a:tr h="1169296">
                <a:tc>
                  <a:txBody>
                    <a:bodyPr/>
                    <a:lstStyle/>
                    <a:p>
                      <a:r>
                        <a:rPr lang="en-US" sz="2400" dirty="0" smtClean="0">
                          <a:latin typeface="+mn-lt"/>
                          <a:cs typeface="Times New Roman" pitchFamily="18" charset="0"/>
                        </a:rPr>
                        <a:t>Contemplation</a:t>
                      </a:r>
                      <a:endParaRPr lang="en-US" sz="2400" dirty="0">
                        <a:latin typeface="+mn-lt"/>
                        <a:cs typeface="Times New Roman" pitchFamily="18" charset="0"/>
                      </a:endParaRPr>
                    </a:p>
                  </a:txBody>
                  <a:tcPr anchor="ctr">
                    <a:solidFill>
                      <a:schemeClr val="accent1">
                        <a:lumMod val="20000"/>
                        <a:lumOff val="80000"/>
                      </a:schemeClr>
                    </a:solidFill>
                  </a:tcPr>
                </a:tc>
                <a:tc>
                  <a:txBody>
                    <a:bodyPr/>
                    <a:lstStyle/>
                    <a:p>
                      <a:r>
                        <a:rPr lang="en-US" sz="2400" dirty="0" smtClean="0">
                          <a:latin typeface="+mn-lt"/>
                          <a:cs typeface="Times New Roman" pitchFamily="18" charset="0"/>
                        </a:rPr>
                        <a:t>Identify discrepancy between goal and behavior, elicit self-motivational statements</a:t>
                      </a:r>
                      <a:endParaRPr lang="en-US" sz="2400" dirty="0">
                        <a:latin typeface="+mn-lt"/>
                        <a:cs typeface="Times New Roman" pitchFamily="18" charset="0"/>
                      </a:endParaRPr>
                    </a:p>
                  </a:txBody>
                  <a:tcPr anchor="ctr">
                    <a:solidFill>
                      <a:schemeClr val="accent1">
                        <a:lumMod val="20000"/>
                        <a:lumOff val="80000"/>
                      </a:schemeClr>
                    </a:solidFill>
                  </a:tcPr>
                </a:tc>
              </a:tr>
              <a:tr h="449729">
                <a:tc>
                  <a:txBody>
                    <a:bodyPr/>
                    <a:lstStyle/>
                    <a:p>
                      <a:r>
                        <a:rPr lang="en-US" sz="2400" dirty="0" smtClean="0">
                          <a:latin typeface="+mn-lt"/>
                          <a:cs typeface="Times New Roman" pitchFamily="18" charset="0"/>
                        </a:rPr>
                        <a:t>Preparation</a:t>
                      </a:r>
                      <a:endParaRPr lang="en-US" sz="2400" dirty="0">
                        <a:latin typeface="+mn-lt"/>
                        <a:cs typeface="Times New Roman" pitchFamily="18" charset="0"/>
                      </a:endParaRPr>
                    </a:p>
                  </a:txBody>
                  <a:tcPr anchor="ctr">
                    <a:solidFill>
                      <a:schemeClr val="tx2">
                        <a:lumMod val="20000"/>
                        <a:lumOff val="80000"/>
                      </a:schemeClr>
                    </a:solidFill>
                  </a:tcPr>
                </a:tc>
                <a:tc>
                  <a:txBody>
                    <a:bodyPr/>
                    <a:lstStyle/>
                    <a:p>
                      <a:r>
                        <a:rPr lang="en-US" sz="2400" dirty="0" smtClean="0">
                          <a:latin typeface="+mn-lt"/>
                          <a:cs typeface="Times New Roman" pitchFamily="18" charset="0"/>
                        </a:rPr>
                        <a:t>Plan strategies for change</a:t>
                      </a:r>
                      <a:endParaRPr lang="en-US" sz="2400" dirty="0">
                        <a:latin typeface="+mn-lt"/>
                        <a:cs typeface="Times New Roman" pitchFamily="18" charset="0"/>
                      </a:endParaRPr>
                    </a:p>
                  </a:txBody>
                  <a:tcPr anchor="ctr">
                    <a:solidFill>
                      <a:schemeClr val="tx2">
                        <a:lumMod val="20000"/>
                        <a:lumOff val="80000"/>
                      </a:schemeClr>
                    </a:solidFill>
                  </a:tcPr>
                </a:tc>
              </a:tr>
              <a:tr h="449729">
                <a:tc>
                  <a:txBody>
                    <a:bodyPr/>
                    <a:lstStyle/>
                    <a:p>
                      <a:r>
                        <a:rPr lang="en-US" sz="2400" dirty="0" smtClean="0">
                          <a:latin typeface="+mn-lt"/>
                          <a:cs typeface="Times New Roman" pitchFamily="18" charset="0"/>
                        </a:rPr>
                        <a:t>Action</a:t>
                      </a:r>
                      <a:endParaRPr lang="en-US" sz="2400" dirty="0">
                        <a:latin typeface="+mn-lt"/>
                        <a:cs typeface="Times New Roman" pitchFamily="18" charset="0"/>
                      </a:endParaRPr>
                    </a:p>
                  </a:txBody>
                  <a:tcPr anchor="ctr">
                    <a:solidFill>
                      <a:schemeClr val="accent1">
                        <a:lumMod val="20000"/>
                        <a:lumOff val="80000"/>
                      </a:schemeClr>
                    </a:solidFill>
                  </a:tcPr>
                </a:tc>
                <a:tc>
                  <a:txBody>
                    <a:bodyPr/>
                    <a:lstStyle/>
                    <a:p>
                      <a:r>
                        <a:rPr lang="en-US" sz="2400" dirty="0" smtClean="0">
                          <a:latin typeface="+mn-lt"/>
                          <a:cs typeface="Times New Roman" pitchFamily="18" charset="0"/>
                        </a:rPr>
                        <a:t>Identify and manage barriers</a:t>
                      </a:r>
                      <a:endParaRPr lang="en-US" sz="2400" dirty="0">
                        <a:latin typeface="+mn-lt"/>
                        <a:cs typeface="Times New Roman" pitchFamily="18" charset="0"/>
                      </a:endParaRPr>
                    </a:p>
                  </a:txBody>
                  <a:tcPr anchor="ctr">
                    <a:solidFill>
                      <a:schemeClr val="accent1">
                        <a:lumMod val="20000"/>
                        <a:lumOff val="80000"/>
                      </a:schemeClr>
                    </a:solidFill>
                  </a:tcPr>
                </a:tc>
              </a:tr>
              <a:tr h="449729">
                <a:tc>
                  <a:txBody>
                    <a:bodyPr/>
                    <a:lstStyle/>
                    <a:p>
                      <a:r>
                        <a:rPr lang="en-US" sz="2400" dirty="0" smtClean="0">
                          <a:latin typeface="+mn-lt"/>
                          <a:cs typeface="Times New Roman" pitchFamily="18" charset="0"/>
                        </a:rPr>
                        <a:t>Maintenance</a:t>
                      </a:r>
                      <a:endParaRPr lang="en-US" sz="2400" dirty="0">
                        <a:latin typeface="+mn-lt"/>
                        <a:cs typeface="Times New Roman" pitchFamily="18" charset="0"/>
                      </a:endParaRPr>
                    </a:p>
                  </a:txBody>
                  <a:tcPr anchor="ctr">
                    <a:solidFill>
                      <a:schemeClr val="tx2">
                        <a:lumMod val="20000"/>
                        <a:lumOff val="80000"/>
                      </a:schemeClr>
                    </a:solidFill>
                  </a:tcPr>
                </a:tc>
                <a:tc>
                  <a:txBody>
                    <a:bodyPr/>
                    <a:lstStyle/>
                    <a:p>
                      <a:r>
                        <a:rPr lang="en-US" sz="2400" dirty="0" smtClean="0">
                          <a:latin typeface="+mn-lt"/>
                          <a:cs typeface="Times New Roman" pitchFamily="18" charset="0"/>
                        </a:rPr>
                        <a:t>Stabilize change</a:t>
                      </a:r>
                      <a:endParaRPr lang="en-US" sz="2400" dirty="0">
                        <a:latin typeface="+mn-lt"/>
                        <a:cs typeface="Times New Roman" pitchFamily="18" charset="0"/>
                      </a:endParaRPr>
                    </a:p>
                  </a:txBody>
                  <a:tcPr anchor="ctr">
                    <a:solidFill>
                      <a:schemeClr val="tx2">
                        <a:lumMod val="20000"/>
                        <a:lumOff val="80000"/>
                      </a:schemeClr>
                    </a:solidFill>
                  </a:tcPr>
                </a:tc>
              </a:tr>
              <a:tr h="1169296">
                <a:tc>
                  <a:txBody>
                    <a:bodyPr/>
                    <a:lstStyle/>
                    <a:p>
                      <a:r>
                        <a:rPr lang="en-US" sz="2400" dirty="0" smtClean="0">
                          <a:latin typeface="+mn-lt"/>
                          <a:cs typeface="Times New Roman" pitchFamily="18" charset="0"/>
                        </a:rPr>
                        <a:t>Relapse</a:t>
                      </a:r>
                      <a:endParaRPr lang="en-US" sz="2400" dirty="0">
                        <a:latin typeface="+mn-lt"/>
                        <a:cs typeface="Times New Roman" pitchFamily="18" charset="0"/>
                      </a:endParaRPr>
                    </a:p>
                  </a:txBody>
                  <a:tcPr anchor="ctr">
                    <a:solidFill>
                      <a:schemeClr val="accent1">
                        <a:lumMod val="20000"/>
                        <a:lumOff val="80000"/>
                      </a:schemeClr>
                    </a:solidFill>
                  </a:tcPr>
                </a:tc>
                <a:tc>
                  <a:txBody>
                    <a:bodyPr/>
                    <a:lstStyle/>
                    <a:p>
                      <a:r>
                        <a:rPr lang="en-US" sz="2400" dirty="0" smtClean="0">
                          <a:latin typeface="+mn-lt"/>
                          <a:cs typeface="Times New Roman" pitchFamily="18" charset="0"/>
                        </a:rPr>
                        <a:t>Identify relapse</a:t>
                      </a:r>
                      <a:r>
                        <a:rPr lang="en-US" sz="2400" baseline="0" dirty="0" smtClean="0">
                          <a:latin typeface="+mn-lt"/>
                          <a:cs typeface="Times New Roman" pitchFamily="18" charset="0"/>
                        </a:rPr>
                        <a:t> when it occurs, revisit self-efficacy and commitment</a:t>
                      </a:r>
                      <a:endParaRPr lang="en-US" sz="2400" dirty="0">
                        <a:latin typeface="+mn-lt"/>
                        <a:cs typeface="Times New Roman" pitchFamily="18" charset="0"/>
                      </a:endParaRPr>
                    </a:p>
                  </a:txBody>
                  <a:tcPr anchor="ctr">
                    <a:solidFill>
                      <a:schemeClr val="accent1">
                        <a:lumMod val="20000"/>
                        <a:lumOff val="80000"/>
                      </a:schemeClr>
                    </a:solidFill>
                  </a:tcPr>
                </a:tc>
              </a:tr>
            </a:tbl>
          </a:graphicData>
        </a:graphic>
      </p:graphicFrame>
      <p:sp>
        <p:nvSpPr>
          <p:cNvPr id="4" name="Date Placeholder 3"/>
          <p:cNvSpPr>
            <a:spLocks noGrp="1"/>
          </p:cNvSpPr>
          <p:nvPr>
            <p:ph type="dt" sz="half" idx="10"/>
          </p:nvPr>
        </p:nvSpPr>
        <p:spPr/>
        <p:txBody>
          <a:bodyPr/>
          <a:lstStyle/>
          <a:p>
            <a:pPr>
              <a:defRPr/>
            </a:pPr>
            <a:r>
              <a:rPr lang="en-US" dirty="0" smtClean="0"/>
              <a:t>Updated September 2013</a:t>
            </a:r>
            <a:endParaRPr lang="en-US" dirty="0"/>
          </a:p>
        </p:txBody>
      </p:sp>
      <p:sp>
        <p:nvSpPr>
          <p:cNvPr id="6" name="Footer Placeholder 5"/>
          <p:cNvSpPr>
            <a:spLocks noGrp="1"/>
          </p:cNvSpPr>
          <p:nvPr>
            <p:ph type="ftr" sz="quarter" idx="11"/>
          </p:nvPr>
        </p:nvSpPr>
        <p:spPr/>
        <p:txBody>
          <a:bodyPr/>
          <a:lstStyle/>
          <a:p>
            <a:pPr>
              <a:defRPr/>
            </a:pPr>
            <a:r>
              <a:rPr lang="en-US" dirty="0" smtClean="0"/>
              <a:t>GWTG: Pause. Prevent.  Protect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dirty="0" smtClean="0"/>
              <a:t>Readiness Ruler (“I May”)</a:t>
            </a:r>
          </a:p>
        </p:txBody>
      </p:sp>
      <p:pic>
        <p:nvPicPr>
          <p:cNvPr id="48131" name="Content Placeholder 3" descr="readiness ruler.bmp"/>
          <p:cNvPicPr>
            <a:picLocks noGrp="1" noChangeAspect="1"/>
          </p:cNvPicPr>
          <p:nvPr>
            <p:ph sz="quarter" idx="1"/>
          </p:nvPr>
        </p:nvPicPr>
        <p:blipFill>
          <a:blip r:embed="rId3" cstate="print"/>
          <a:srcRect/>
          <a:stretch>
            <a:fillRect/>
          </a:stretch>
        </p:blipFill>
        <p:spPr>
          <a:xfrm>
            <a:off x="1023938" y="2362200"/>
            <a:ext cx="7183437" cy="1635125"/>
          </a:xfrm>
        </p:spPr>
      </p:pic>
      <p:sp>
        <p:nvSpPr>
          <p:cNvPr id="48133" name="Footer Placeholder 7"/>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dirty="0" smtClean="0"/>
              <a:t>GWTG: Pause. Prevent.  Protect </a:t>
            </a:r>
          </a:p>
        </p:txBody>
      </p:sp>
      <p:sp>
        <p:nvSpPr>
          <p:cNvPr id="48134" name="Content Placeholder 22"/>
          <p:cNvSpPr>
            <a:spLocks noGrp="1"/>
          </p:cNvSpPr>
          <p:nvPr>
            <p:ph sz="half" idx="4294967295"/>
          </p:nvPr>
        </p:nvSpPr>
        <p:spPr>
          <a:xfrm>
            <a:off x="381000" y="4267200"/>
            <a:ext cx="8610600" cy="2243138"/>
          </a:xfrm>
        </p:spPr>
        <p:txBody>
          <a:bodyPr/>
          <a:lstStyle/>
          <a:p>
            <a:pPr algn="just" eaLnBrk="1" hangingPunct="1"/>
            <a:r>
              <a:rPr lang="en-US" dirty="0" smtClean="0"/>
              <a:t>On a scale from 0-10, how important to you is quitting smoking?</a:t>
            </a:r>
          </a:p>
          <a:p>
            <a:pPr algn="just" eaLnBrk="1" hangingPunct="1"/>
            <a:r>
              <a:rPr lang="en-US" dirty="0" smtClean="0"/>
              <a:t>Why do you think you are at ___ and not 0?</a:t>
            </a:r>
          </a:p>
          <a:p>
            <a:pPr algn="just" eaLnBrk="1" hangingPunct="1"/>
            <a:r>
              <a:rPr lang="en-US" dirty="0" smtClean="0"/>
              <a:t>How do we get you to move from a ____ to a ____? </a:t>
            </a:r>
          </a:p>
          <a:p>
            <a:pPr eaLnBrk="1" hangingPunct="1"/>
            <a:endParaRPr lang="en-US" dirty="0" smtClean="0"/>
          </a:p>
        </p:txBody>
      </p:sp>
      <p:sp>
        <p:nvSpPr>
          <p:cNvPr id="48135" name="TextBox 4"/>
          <p:cNvSpPr txBox="1">
            <a:spLocks noChangeArrowheads="1"/>
          </p:cNvSpPr>
          <p:nvPr/>
        </p:nvSpPr>
        <p:spPr bwMode="auto">
          <a:xfrm>
            <a:off x="554947" y="1371600"/>
            <a:ext cx="1191032" cy="923330"/>
          </a:xfrm>
          <a:prstGeom prst="rect">
            <a:avLst/>
          </a:prstGeom>
          <a:noFill/>
          <a:ln w="9525">
            <a:noFill/>
            <a:miter lim="800000"/>
            <a:headEnd/>
            <a:tailEnd/>
          </a:ln>
        </p:spPr>
        <p:txBody>
          <a:bodyPr wrap="none">
            <a:spAutoFit/>
          </a:bodyPr>
          <a:lstStyle/>
          <a:p>
            <a:pPr algn="ctr"/>
            <a:r>
              <a:rPr lang="en-US" b="1" dirty="0">
                <a:latin typeface="+mn-lt"/>
              </a:rPr>
              <a:t>Not</a:t>
            </a:r>
          </a:p>
          <a:p>
            <a:pPr algn="ctr"/>
            <a:r>
              <a:rPr lang="en-US" b="1" dirty="0">
                <a:latin typeface="+mn-lt"/>
              </a:rPr>
              <a:t>Very</a:t>
            </a:r>
          </a:p>
          <a:p>
            <a:pPr algn="ctr"/>
            <a:r>
              <a:rPr lang="en-US" b="1" dirty="0">
                <a:latin typeface="+mn-lt"/>
              </a:rPr>
              <a:t>Important</a:t>
            </a:r>
          </a:p>
        </p:txBody>
      </p:sp>
      <p:sp>
        <p:nvSpPr>
          <p:cNvPr id="48136" name="TextBox 5"/>
          <p:cNvSpPr txBox="1">
            <a:spLocks noChangeArrowheads="1"/>
          </p:cNvSpPr>
          <p:nvPr/>
        </p:nvSpPr>
        <p:spPr bwMode="auto">
          <a:xfrm>
            <a:off x="7260547" y="1600200"/>
            <a:ext cx="1191032" cy="646331"/>
          </a:xfrm>
          <a:prstGeom prst="rect">
            <a:avLst/>
          </a:prstGeom>
          <a:noFill/>
          <a:ln w="9525">
            <a:noFill/>
            <a:miter lim="800000"/>
            <a:headEnd/>
            <a:tailEnd/>
          </a:ln>
        </p:spPr>
        <p:txBody>
          <a:bodyPr wrap="none">
            <a:spAutoFit/>
          </a:bodyPr>
          <a:lstStyle/>
          <a:p>
            <a:pPr algn="ctr"/>
            <a:r>
              <a:rPr lang="en-US" b="1" dirty="0">
                <a:latin typeface="+mn-lt"/>
              </a:rPr>
              <a:t>Very</a:t>
            </a:r>
          </a:p>
          <a:p>
            <a:pPr algn="ctr"/>
            <a:r>
              <a:rPr lang="en-US" b="1" dirty="0">
                <a:latin typeface="+mn-lt"/>
              </a:rPr>
              <a:t>Important</a:t>
            </a:r>
          </a:p>
        </p:txBody>
      </p:sp>
      <p:sp>
        <p:nvSpPr>
          <p:cNvPr id="8" name="Date Placeholder 7"/>
          <p:cNvSpPr>
            <a:spLocks noGrp="1"/>
          </p:cNvSpPr>
          <p:nvPr>
            <p:ph type="dt" sz="half" idx="10"/>
          </p:nvPr>
        </p:nvSpPr>
        <p:spPr/>
        <p:txBody>
          <a:bodyPr/>
          <a:lstStyle/>
          <a:p>
            <a:pPr>
              <a:defRPr/>
            </a:pPr>
            <a:r>
              <a:rPr lang="en-US" dirty="0" smtClean="0"/>
              <a:t>Updated September 2013</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304800"/>
            <a:ext cx="8534400" cy="758952"/>
          </a:xfrm>
        </p:spPr>
        <p:txBody>
          <a:bodyPr/>
          <a:lstStyle/>
          <a:p>
            <a:r>
              <a:rPr lang="en-US" sz="3200" b="1" dirty="0" smtClean="0"/>
              <a:t>Tobacco Training and </a:t>
            </a:r>
            <a:br>
              <a:rPr lang="en-US" sz="3200" b="1" dirty="0" smtClean="0"/>
            </a:br>
            <a:r>
              <a:rPr lang="en-US" sz="3200" b="1" dirty="0" smtClean="0"/>
              <a:t>Cessation Services</a:t>
            </a:r>
            <a:endParaRPr lang="en-US" sz="3200" b="1" dirty="0"/>
          </a:p>
        </p:txBody>
      </p:sp>
      <p:sp>
        <p:nvSpPr>
          <p:cNvPr id="7" name="Date Placeholder 6"/>
          <p:cNvSpPr>
            <a:spLocks noGrp="1"/>
          </p:cNvSpPr>
          <p:nvPr>
            <p:ph type="dt" sz="half" idx="10"/>
          </p:nvPr>
        </p:nvSpPr>
        <p:spPr/>
        <p:txBody>
          <a:bodyPr/>
          <a:lstStyle/>
          <a:p>
            <a:pPr>
              <a:defRPr/>
            </a:pPr>
            <a:r>
              <a:rPr lang="en-US" dirty="0" smtClean="0"/>
              <a:t>Updated September 2013</a:t>
            </a:r>
            <a:endParaRPr lang="en-US" dirty="0"/>
          </a:p>
        </p:txBody>
      </p:sp>
      <p:sp>
        <p:nvSpPr>
          <p:cNvPr id="8" name="Footer Placeholder 7"/>
          <p:cNvSpPr>
            <a:spLocks noGrp="1"/>
          </p:cNvSpPr>
          <p:nvPr>
            <p:ph type="ftr" sz="quarter" idx="11"/>
          </p:nvPr>
        </p:nvSpPr>
        <p:spPr/>
        <p:txBody>
          <a:bodyPr/>
          <a:lstStyle/>
          <a:p>
            <a:pPr>
              <a:defRPr/>
            </a:pPr>
            <a:r>
              <a:rPr lang="en-US" dirty="0" smtClean="0"/>
              <a:t>GWTG: Pause. Prevent.  Protect </a:t>
            </a:r>
            <a:endParaRPr lang="en-US" dirty="0"/>
          </a:p>
        </p:txBody>
      </p:sp>
      <p:pic>
        <p:nvPicPr>
          <p:cNvPr id="19" name="Picture 6" descr="2_clr_horiz copy.jpg"/>
          <p:cNvPicPr>
            <a:picLocks noChangeAspect="1"/>
          </p:cNvPicPr>
          <p:nvPr/>
        </p:nvPicPr>
        <p:blipFill>
          <a:blip r:embed="rId2" cstate="print">
            <a:clrChange>
              <a:clrFrom>
                <a:srgbClr val="FDFDFD"/>
              </a:clrFrom>
              <a:clrTo>
                <a:srgbClr val="FDFDFD">
                  <a:alpha val="0"/>
                </a:srgbClr>
              </a:clrTo>
            </a:clrChange>
          </a:blip>
          <a:srcRect/>
          <a:stretch>
            <a:fillRect/>
          </a:stretch>
        </p:blipFill>
        <p:spPr bwMode="auto">
          <a:xfrm>
            <a:off x="381000" y="1524000"/>
            <a:ext cx="3823755" cy="990600"/>
          </a:xfrm>
          <a:prstGeom prst="rect">
            <a:avLst/>
          </a:prstGeom>
          <a:noFill/>
          <a:ln w="9525">
            <a:noFill/>
            <a:miter lim="800000"/>
            <a:headEnd/>
            <a:tailEnd/>
          </a:ln>
        </p:spPr>
      </p:pic>
      <p:sp>
        <p:nvSpPr>
          <p:cNvPr id="24" name="Content Placeholder 9"/>
          <p:cNvSpPr>
            <a:spLocks noGrp="1"/>
          </p:cNvSpPr>
          <p:nvPr>
            <p:ph sz="half" idx="1"/>
          </p:nvPr>
        </p:nvSpPr>
        <p:spPr>
          <a:xfrm>
            <a:off x="381000" y="2971800"/>
            <a:ext cx="4038600" cy="3048000"/>
          </a:xfrm>
        </p:spPr>
        <p:txBody>
          <a:bodyPr/>
          <a:lstStyle/>
          <a:p>
            <a:r>
              <a:rPr lang="en-US" sz="2400" dirty="0" smtClean="0"/>
              <a:t>Training for </a:t>
            </a:r>
            <a:r>
              <a:rPr lang="en-US" sz="2400" dirty="0"/>
              <a:t>health professions students and health care </a:t>
            </a:r>
            <a:r>
              <a:rPr lang="en-US" sz="2400" dirty="0" smtClean="0"/>
              <a:t>providers</a:t>
            </a:r>
          </a:p>
          <a:p>
            <a:r>
              <a:rPr lang="en-US" sz="2400" dirty="0" smtClean="0"/>
              <a:t>Free tobacco cessation services utilizing a 6-week support group or a 2 -hour seminar</a:t>
            </a:r>
          </a:p>
          <a:p>
            <a:r>
              <a:rPr lang="en-US" sz="2400" dirty="0" smtClean="0"/>
              <a:t>Limited free NRT</a:t>
            </a:r>
            <a:endParaRPr lang="en-US" dirty="0"/>
          </a:p>
        </p:txBody>
      </p:sp>
      <p:sp>
        <p:nvSpPr>
          <p:cNvPr id="25" name="Content Placeholder 9"/>
          <p:cNvSpPr>
            <a:spLocks noGrp="1"/>
          </p:cNvSpPr>
          <p:nvPr>
            <p:ph sz="half" idx="1"/>
          </p:nvPr>
        </p:nvSpPr>
        <p:spPr>
          <a:xfrm>
            <a:off x="4724400" y="2971800"/>
            <a:ext cx="4038600" cy="1143000"/>
          </a:xfrm>
        </p:spPr>
        <p:txBody>
          <a:bodyPr/>
          <a:lstStyle/>
          <a:p>
            <a:r>
              <a:rPr lang="en-US" sz="2400" dirty="0" smtClean="0"/>
              <a:t>Free tobacco cessation phone counseling</a:t>
            </a:r>
          </a:p>
          <a:p>
            <a:r>
              <a:rPr lang="en-US" sz="2400" dirty="0" smtClean="0"/>
              <a:t>Limited free NRT</a:t>
            </a:r>
          </a:p>
        </p:txBody>
      </p:sp>
      <p:sp>
        <p:nvSpPr>
          <p:cNvPr id="11" name="Content Placeholder 9"/>
          <p:cNvSpPr>
            <a:spLocks noGrp="1"/>
          </p:cNvSpPr>
          <p:nvPr>
            <p:ph sz="half" idx="1"/>
          </p:nvPr>
        </p:nvSpPr>
        <p:spPr>
          <a:xfrm>
            <a:off x="4724400" y="4419600"/>
            <a:ext cx="4038600" cy="1828800"/>
          </a:xfrm>
        </p:spPr>
        <p:txBody>
          <a:bodyPr/>
          <a:lstStyle/>
          <a:p>
            <a:pPr marL="0" indent="0" algn="ctr">
              <a:buNone/>
            </a:pPr>
            <a:r>
              <a:rPr lang="en-US" sz="4000" b="1" dirty="0" smtClean="0"/>
              <a:t>Online Program</a:t>
            </a:r>
          </a:p>
          <a:p>
            <a:r>
              <a:rPr lang="en-US" sz="2400" dirty="0" smtClean="0"/>
              <a:t>For help with tobacco cessation log onto:</a:t>
            </a:r>
          </a:p>
          <a:p>
            <a:pPr marL="0" indent="0" algn="ctr">
              <a:buNone/>
            </a:pPr>
            <a:r>
              <a:rPr lang="en-US" sz="2400" u="sng" dirty="0" smtClean="0">
                <a:solidFill>
                  <a:srgbClr val="0000FF"/>
                </a:solidFill>
              </a:rPr>
              <a:t>www.quitnow.net/florida</a:t>
            </a:r>
          </a:p>
        </p:txBody>
      </p:sp>
      <p:pic>
        <p:nvPicPr>
          <p:cNvPr id="12" name="Picture 11" descr="NEW_QUITLINE_Blue_phoneUCAN.gif"/>
          <p:cNvPicPr>
            <a:picLocks noChangeAspect="1"/>
          </p:cNvPicPr>
          <p:nvPr/>
        </p:nvPicPr>
        <p:blipFill>
          <a:blip r:embed="rId3" cstate="print"/>
          <a:stretch>
            <a:fillRect/>
          </a:stretch>
        </p:blipFill>
        <p:spPr>
          <a:xfrm>
            <a:off x="5638800" y="1905000"/>
            <a:ext cx="2195372" cy="731520"/>
          </a:xfrm>
          <a:prstGeom prst="rect">
            <a:avLst/>
          </a:prstGeom>
        </p:spPr>
      </p:pic>
    </p:spTree>
    <p:extLst>
      <p:ext uri="{BB962C8B-B14F-4D97-AF65-F5344CB8AC3E}">
        <p14:creationId xmlns:p14="http://schemas.microsoft.com/office/powerpoint/2010/main" xmlns="" val="34945235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4"/>
          <p:cNvSpPr>
            <a:spLocks noGrp="1"/>
          </p:cNvSpPr>
          <p:nvPr>
            <p:ph type="title"/>
          </p:nvPr>
        </p:nvSpPr>
        <p:spPr/>
        <p:txBody>
          <a:bodyPr/>
          <a:lstStyle/>
          <a:p>
            <a:pPr eaLnBrk="1" hangingPunct="1"/>
            <a:r>
              <a:rPr lang="en-US" dirty="0" smtClean="0"/>
              <a:t>Motivational Interviewing in Action</a:t>
            </a:r>
          </a:p>
        </p:txBody>
      </p:sp>
      <p:sp>
        <p:nvSpPr>
          <p:cNvPr id="43012" name="Footer Placeholder 5"/>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dirty="0" smtClean="0"/>
              <a:t>GWTG: Pause. Prevent.  Protect </a:t>
            </a:r>
          </a:p>
        </p:txBody>
      </p:sp>
      <p:pic>
        <p:nvPicPr>
          <p:cNvPr id="8" name="Picture 7" descr="MIvideo1.png">
            <a:hlinkClick r:id="rId3" action="ppaction://hlinkfile"/>
          </p:cNvPr>
          <p:cNvPicPr>
            <a:picLocks noChangeAspect="1"/>
          </p:cNvPicPr>
          <p:nvPr/>
        </p:nvPicPr>
        <p:blipFill>
          <a:blip r:embed="rId4" cstate="print"/>
          <a:stretch>
            <a:fillRect/>
          </a:stretch>
        </p:blipFill>
        <p:spPr>
          <a:xfrm>
            <a:off x="609600" y="1752600"/>
            <a:ext cx="3496163" cy="2133898"/>
          </a:xfrm>
          <a:prstGeom prst="rect">
            <a:avLst/>
          </a:prstGeom>
        </p:spPr>
      </p:pic>
      <p:pic>
        <p:nvPicPr>
          <p:cNvPr id="6" name="Picture 5" descr="MIvideo2.png">
            <a:hlinkClick r:id="rId5" action="ppaction://hlinkfile"/>
          </p:cNvPr>
          <p:cNvPicPr>
            <a:picLocks noChangeAspect="1"/>
          </p:cNvPicPr>
          <p:nvPr/>
        </p:nvPicPr>
        <p:blipFill>
          <a:blip r:embed="rId6" cstate="print"/>
          <a:stretch>
            <a:fillRect/>
          </a:stretch>
        </p:blipFill>
        <p:spPr>
          <a:xfrm>
            <a:off x="4800600" y="3657600"/>
            <a:ext cx="3686743" cy="2438741"/>
          </a:xfrm>
          <a:prstGeom prst="rect">
            <a:avLst/>
          </a:prstGeom>
        </p:spPr>
      </p:pic>
      <p:sp>
        <p:nvSpPr>
          <p:cNvPr id="7" name="Date Placeholder 6"/>
          <p:cNvSpPr>
            <a:spLocks noGrp="1"/>
          </p:cNvSpPr>
          <p:nvPr>
            <p:ph type="dt" sz="half" idx="10"/>
          </p:nvPr>
        </p:nvSpPr>
        <p:spPr/>
        <p:txBody>
          <a:bodyPr/>
          <a:lstStyle/>
          <a:p>
            <a:pPr>
              <a:defRPr/>
            </a:pPr>
            <a:r>
              <a:rPr lang="en-US" dirty="0" smtClean="0"/>
              <a:t>Updated September 2013</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dirty="0" smtClean="0"/>
              <a:t>How Much is Enough?</a:t>
            </a:r>
          </a:p>
        </p:txBody>
      </p:sp>
      <p:sp>
        <p:nvSpPr>
          <p:cNvPr id="50179" name="Content Placeholder 2"/>
          <p:cNvSpPr>
            <a:spLocks noGrp="1"/>
          </p:cNvSpPr>
          <p:nvPr>
            <p:ph sz="quarter" idx="1"/>
          </p:nvPr>
        </p:nvSpPr>
        <p:spPr>
          <a:xfrm>
            <a:off x="301625" y="1527175"/>
            <a:ext cx="8504238" cy="4264025"/>
          </a:xfrm>
        </p:spPr>
        <p:txBody>
          <a:bodyPr/>
          <a:lstStyle/>
          <a:p>
            <a:pPr eaLnBrk="1" hangingPunct="1"/>
            <a:r>
              <a:rPr lang="en-US" sz="3200" b="1" dirty="0" smtClean="0"/>
              <a:t>MI </a:t>
            </a:r>
            <a:r>
              <a:rPr lang="en-US" dirty="0" smtClean="0"/>
              <a:t>can be effective in a very short period of time </a:t>
            </a:r>
          </a:p>
          <a:p>
            <a:pPr eaLnBrk="1" hangingPunct="1">
              <a:buNone/>
            </a:pPr>
            <a:endParaRPr lang="en-US" dirty="0" smtClean="0"/>
          </a:p>
          <a:p>
            <a:pPr eaLnBrk="1" hangingPunct="1">
              <a:buNone/>
            </a:pPr>
            <a:endParaRPr lang="en-US" dirty="0" smtClean="0"/>
          </a:p>
          <a:p>
            <a:pPr eaLnBrk="1" hangingPunct="1">
              <a:buNone/>
            </a:pPr>
            <a:r>
              <a:rPr lang="en-US" sz="3600" b="1" dirty="0" smtClean="0"/>
              <a:t>   3-15 minutes</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algn="ctr" eaLnBrk="1" hangingPunct="1">
              <a:buNone/>
            </a:pPr>
            <a:r>
              <a:rPr lang="en-US" b="1" dirty="0" smtClean="0"/>
              <a:t>The more times you do it, the greater the effect.</a:t>
            </a:r>
          </a:p>
          <a:p>
            <a:pPr lvl="1" eaLnBrk="1" hangingPunct="1"/>
            <a:endParaRPr lang="en-US" dirty="0" smtClean="0"/>
          </a:p>
          <a:p>
            <a:pPr eaLnBrk="1" hangingPunct="1"/>
            <a:endParaRPr lang="en-US" dirty="0" smtClean="0"/>
          </a:p>
        </p:txBody>
      </p:sp>
      <p:sp>
        <p:nvSpPr>
          <p:cNvPr id="50181" name="Footer Placeholder 5"/>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dirty="0" smtClean="0"/>
              <a:t>GWTG: Pause. Prevent.  Protect </a:t>
            </a:r>
          </a:p>
        </p:txBody>
      </p:sp>
      <p:pic>
        <p:nvPicPr>
          <p:cNvPr id="1026" name="Picture 2" descr="C:\Documents and Settings\xmerced\Local Settings\Temporary Internet Files\Content.IE5\9VI7AIEB\MP900400674[1].jpg"/>
          <p:cNvPicPr>
            <a:picLocks noChangeAspect="1" noChangeArrowheads="1"/>
          </p:cNvPicPr>
          <p:nvPr/>
        </p:nvPicPr>
        <p:blipFill>
          <a:blip r:embed="rId3" cstate="print"/>
          <a:srcRect/>
          <a:stretch>
            <a:fillRect/>
          </a:stretch>
        </p:blipFill>
        <p:spPr bwMode="auto">
          <a:xfrm>
            <a:off x="3505200" y="2362200"/>
            <a:ext cx="4237038" cy="2760403"/>
          </a:xfrm>
          <a:prstGeom prst="rect">
            <a:avLst/>
          </a:prstGeom>
          <a:noFill/>
        </p:spPr>
      </p:pic>
      <p:sp>
        <p:nvSpPr>
          <p:cNvPr id="6" name="Date Placeholder 5"/>
          <p:cNvSpPr>
            <a:spLocks noGrp="1"/>
          </p:cNvSpPr>
          <p:nvPr>
            <p:ph type="dt" sz="half" idx="10"/>
          </p:nvPr>
        </p:nvSpPr>
        <p:spPr/>
        <p:txBody>
          <a:bodyPr/>
          <a:lstStyle/>
          <a:p>
            <a:pPr>
              <a:defRPr/>
            </a:pPr>
            <a:r>
              <a:rPr lang="en-US" dirty="0" smtClean="0"/>
              <a:t>Updated September 2013</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52400" y="228600"/>
            <a:ext cx="8839200" cy="758825"/>
          </a:xfrm>
        </p:spPr>
        <p:txBody>
          <a:bodyPr/>
          <a:lstStyle/>
          <a:p>
            <a:pPr eaLnBrk="1" hangingPunct="1"/>
            <a:r>
              <a:rPr lang="en-US" sz="3800" dirty="0" smtClean="0"/>
              <a:t>OK, I’m Ready to Quit,</a:t>
            </a:r>
          </a:p>
        </p:txBody>
      </p:sp>
      <p:sp>
        <p:nvSpPr>
          <p:cNvPr id="51204" name="Footer Placeholder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dirty="0" smtClean="0"/>
              <a:t>GWTG: Pause. Prevent.  Protect </a:t>
            </a:r>
          </a:p>
        </p:txBody>
      </p:sp>
      <p:pic>
        <p:nvPicPr>
          <p:cNvPr id="2050" name="Picture 2" descr="C:\Documents and Settings\xmerced\Local Settings\Temporary Internet Files\Content.IE5\FPN4UWE9\MP900337276[1].jpg"/>
          <p:cNvPicPr>
            <a:picLocks noChangeAspect="1" noChangeArrowheads="1"/>
          </p:cNvPicPr>
          <p:nvPr/>
        </p:nvPicPr>
        <p:blipFill>
          <a:blip r:embed="rId3" cstate="print"/>
          <a:srcRect/>
          <a:stretch>
            <a:fillRect/>
          </a:stretch>
        </p:blipFill>
        <p:spPr bwMode="auto">
          <a:xfrm>
            <a:off x="1372714" y="1600200"/>
            <a:ext cx="6399686" cy="4566443"/>
          </a:xfrm>
          <a:prstGeom prst="rect">
            <a:avLst/>
          </a:prstGeom>
          <a:noFill/>
        </p:spPr>
      </p:pic>
      <p:sp>
        <p:nvSpPr>
          <p:cNvPr id="8" name="Rectangle 7"/>
          <p:cNvSpPr/>
          <p:nvPr/>
        </p:nvSpPr>
        <p:spPr>
          <a:xfrm>
            <a:off x="3048000" y="5410200"/>
            <a:ext cx="4679486" cy="830997"/>
          </a:xfrm>
          <a:prstGeom prst="rect">
            <a:avLst/>
          </a:prstGeom>
        </p:spPr>
        <p:txBody>
          <a:bodyPr wrap="none">
            <a:spAutoFit/>
          </a:bodyPr>
          <a:lstStyle/>
          <a:p>
            <a:r>
              <a:rPr lang="en-US" sz="4800" b="1" dirty="0" smtClean="0">
                <a:solidFill>
                  <a:schemeClr val="accent2">
                    <a:lumMod val="75000"/>
                  </a:schemeClr>
                </a:solidFill>
                <a:latin typeface="+mn-lt"/>
              </a:rPr>
              <a:t>but I Need Help!</a:t>
            </a:r>
            <a:endParaRPr lang="en-US" sz="4800" b="1" dirty="0">
              <a:solidFill>
                <a:schemeClr val="accent2">
                  <a:lumMod val="75000"/>
                </a:schemeClr>
              </a:solidFill>
              <a:latin typeface="+mn-lt"/>
            </a:endParaRPr>
          </a:p>
        </p:txBody>
      </p:sp>
      <p:sp>
        <p:nvSpPr>
          <p:cNvPr id="6" name="Date Placeholder 5"/>
          <p:cNvSpPr>
            <a:spLocks noGrp="1"/>
          </p:cNvSpPr>
          <p:nvPr>
            <p:ph type="dt" sz="half" idx="10"/>
          </p:nvPr>
        </p:nvSpPr>
        <p:spPr/>
        <p:txBody>
          <a:bodyPr/>
          <a:lstStyle/>
          <a:p>
            <a:pPr>
              <a:defRPr/>
            </a:pPr>
            <a:r>
              <a:rPr lang="en-US" dirty="0" smtClean="0"/>
              <a:t>Updated September 2013</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3"/>
          <p:cNvSpPr>
            <a:spLocks noGrp="1"/>
          </p:cNvSpPr>
          <p:nvPr>
            <p:ph type="title"/>
          </p:nvPr>
        </p:nvSpPr>
        <p:spPr/>
        <p:txBody>
          <a:bodyPr/>
          <a:lstStyle/>
          <a:p>
            <a:r>
              <a:rPr lang="en-US" dirty="0" smtClean="0"/>
              <a:t> </a:t>
            </a:r>
          </a:p>
        </p:txBody>
      </p:sp>
      <p:sp>
        <p:nvSpPr>
          <p:cNvPr id="75779" name="Text Placeholder 5"/>
          <p:cNvSpPr>
            <a:spLocks noGrp="1"/>
          </p:cNvSpPr>
          <p:nvPr>
            <p:ph type="body" idx="2"/>
          </p:nvPr>
        </p:nvSpPr>
        <p:spPr>
          <a:xfrm>
            <a:off x="381000" y="1447800"/>
            <a:ext cx="2362200" cy="4144963"/>
          </a:xfrm>
        </p:spPr>
        <p:txBody>
          <a:bodyPr/>
          <a:lstStyle/>
          <a:p>
            <a:r>
              <a:rPr lang="en-US" sz="2800" b="1" dirty="0" smtClean="0">
                <a:latin typeface="Garamond" pitchFamily="18" charset="0"/>
              </a:rPr>
              <a:t>Why Use</a:t>
            </a:r>
          </a:p>
          <a:p>
            <a:r>
              <a:rPr lang="en-US" sz="2800" b="1" dirty="0" smtClean="0">
                <a:latin typeface="Garamond" pitchFamily="18" charset="0"/>
              </a:rPr>
              <a:t>Nicotine</a:t>
            </a:r>
          </a:p>
          <a:p>
            <a:r>
              <a:rPr lang="en-US" sz="2800" b="1" dirty="0" smtClean="0">
                <a:latin typeface="Garamond" pitchFamily="18" charset="0"/>
              </a:rPr>
              <a:t>Replacement</a:t>
            </a:r>
          </a:p>
          <a:p>
            <a:r>
              <a:rPr lang="en-US" sz="2800" b="1" dirty="0" smtClean="0">
                <a:latin typeface="Garamond" pitchFamily="18" charset="0"/>
              </a:rPr>
              <a:t>Therapy </a:t>
            </a:r>
          </a:p>
          <a:p>
            <a:r>
              <a:rPr lang="en-US" sz="2800" b="1" dirty="0" smtClean="0">
                <a:latin typeface="Garamond" pitchFamily="18" charset="0"/>
              </a:rPr>
              <a:t>(NRT)?</a:t>
            </a:r>
          </a:p>
        </p:txBody>
      </p:sp>
      <p:sp>
        <p:nvSpPr>
          <p:cNvPr id="75780" name="Content Placeholder 4"/>
          <p:cNvSpPr>
            <a:spLocks noGrp="1"/>
          </p:cNvSpPr>
          <p:nvPr>
            <p:ph sz="quarter" idx="1"/>
          </p:nvPr>
        </p:nvSpPr>
        <p:spPr>
          <a:xfrm>
            <a:off x="3124200" y="990600"/>
            <a:ext cx="5715000" cy="4724400"/>
          </a:xfrm>
        </p:spPr>
        <p:txBody>
          <a:bodyPr/>
          <a:lstStyle/>
          <a:p>
            <a:pPr algn="just" eaLnBrk="1" hangingPunct="1"/>
            <a:r>
              <a:rPr lang="en-US" sz="2000" dirty="0" smtClean="0">
                <a:cs typeface="Times New Roman" pitchFamily="18" charset="0"/>
              </a:rPr>
              <a:t>It works! It almost </a:t>
            </a:r>
            <a:r>
              <a:rPr lang="en-US" sz="2000" u="sng" dirty="0" smtClean="0">
                <a:solidFill>
                  <a:schemeClr val="accent2">
                    <a:lumMod val="75000"/>
                  </a:schemeClr>
                </a:solidFill>
                <a:cs typeface="Times New Roman" pitchFamily="18" charset="0"/>
              </a:rPr>
              <a:t>doubles</a:t>
            </a:r>
            <a:r>
              <a:rPr lang="en-US" sz="2000" dirty="0" smtClean="0">
                <a:cs typeface="Times New Roman" pitchFamily="18" charset="0"/>
              </a:rPr>
              <a:t> success rates. There is evidence that combined forms of </a:t>
            </a:r>
            <a:r>
              <a:rPr lang="en-US" sz="2000" b="1" dirty="0" smtClean="0">
                <a:cs typeface="Times New Roman" pitchFamily="18" charset="0"/>
              </a:rPr>
              <a:t>NRT</a:t>
            </a:r>
            <a:r>
              <a:rPr lang="en-US" sz="2000" dirty="0" smtClean="0">
                <a:cs typeface="Times New Roman" pitchFamily="18" charset="0"/>
              </a:rPr>
              <a:t> are more effective than a single agent.</a:t>
            </a:r>
          </a:p>
          <a:p>
            <a:pPr algn="just" eaLnBrk="1" hangingPunct="1"/>
            <a:r>
              <a:rPr lang="en-US" sz="2000" dirty="0" smtClean="0">
                <a:cs typeface="Times New Roman" pitchFamily="18" charset="0"/>
              </a:rPr>
              <a:t>Helps patient feel more comfortable through the withdrawal phase.</a:t>
            </a:r>
          </a:p>
          <a:p>
            <a:pPr algn="just" eaLnBrk="1" hangingPunct="1"/>
            <a:r>
              <a:rPr lang="en-US" sz="2000" b="1" dirty="0" smtClean="0">
                <a:cs typeface="Times New Roman" pitchFamily="18" charset="0"/>
              </a:rPr>
              <a:t>NRT</a:t>
            </a:r>
            <a:r>
              <a:rPr lang="en-US" sz="2000" dirty="0" smtClean="0">
                <a:cs typeface="Times New Roman" pitchFamily="18" charset="0"/>
              </a:rPr>
              <a:t> is very safe. The patient isn’t getting a new drug (nicotine), just the same drug at a lower dose, in a less addictive form, over a relatively short period of time.</a:t>
            </a:r>
          </a:p>
          <a:p>
            <a:pPr algn="just" eaLnBrk="1" hangingPunct="1"/>
            <a:r>
              <a:rPr lang="en-US" sz="2000" dirty="0" smtClean="0">
                <a:cs typeface="Times New Roman" pitchFamily="18" charset="0"/>
              </a:rPr>
              <a:t>“</a:t>
            </a:r>
            <a:r>
              <a:rPr lang="en-US" sz="2000" b="1" i="1" dirty="0" smtClean="0">
                <a:cs typeface="Times New Roman" pitchFamily="18" charset="0"/>
              </a:rPr>
              <a:t>NRT</a:t>
            </a:r>
            <a:r>
              <a:rPr lang="en-US" sz="2000" i="1" dirty="0" smtClean="0">
                <a:cs typeface="Times New Roman" pitchFamily="18" charset="0"/>
              </a:rPr>
              <a:t> will…increase the chance of success with any quit attempt but is most effective when combined with intensive behavioral support.”</a:t>
            </a:r>
            <a:r>
              <a:rPr lang="en-US" sz="1400" i="1" dirty="0" smtClean="0">
                <a:cs typeface="Times New Roman" pitchFamily="18" charset="0"/>
              </a:rPr>
              <a:t>                 </a:t>
            </a:r>
          </a:p>
          <a:p>
            <a:pPr algn="just" eaLnBrk="1" hangingPunct="1">
              <a:buFont typeface="Wingdings 2" pitchFamily="18" charset="2"/>
              <a:buNone/>
            </a:pPr>
            <a:r>
              <a:rPr lang="en-US" sz="1400" i="1" dirty="0" smtClean="0">
                <a:cs typeface="Times New Roman" pitchFamily="18" charset="0"/>
              </a:rPr>
              <a:t>                                                             (</a:t>
            </a:r>
            <a:r>
              <a:rPr lang="en-US" sz="1400" dirty="0" smtClean="0">
                <a:cs typeface="Times New Roman" pitchFamily="18" charset="0"/>
              </a:rPr>
              <a:t>Molyneux</a:t>
            </a:r>
            <a:r>
              <a:rPr lang="en-US" sz="1400" dirty="0" smtClean="0">
                <a:cs typeface="Times New Roman" pitchFamily="18" charset="0"/>
              </a:rPr>
              <a:t>, BMJ  2004; 328:454-456</a:t>
            </a:r>
            <a:r>
              <a:rPr lang="en-US" sz="1400" dirty="0" smtClean="0"/>
              <a:t>)</a:t>
            </a:r>
            <a:r>
              <a:rPr lang="en-US" sz="2000" dirty="0" smtClean="0"/>
              <a:t> </a:t>
            </a:r>
            <a:endParaRPr lang="en-US" sz="1400" i="1" dirty="0" smtClean="0"/>
          </a:p>
          <a:p>
            <a:pPr algn="r" eaLnBrk="1" hangingPunct="1">
              <a:buFont typeface="Wingdings 2" pitchFamily="18" charset="2"/>
              <a:buNone/>
            </a:pPr>
            <a:r>
              <a:rPr lang="en-US" sz="1400" dirty="0" smtClean="0">
                <a:latin typeface="Garamond" pitchFamily="18" charset="0"/>
              </a:rPr>
              <a:t>	</a:t>
            </a:r>
            <a:endParaRPr lang="en-US" sz="2000" dirty="0" smtClean="0">
              <a:latin typeface="Garamond" pitchFamily="18" charset="0"/>
            </a:endParaRPr>
          </a:p>
          <a:p>
            <a:pPr algn="just"/>
            <a:endParaRPr lang="en-US" sz="2000" dirty="0" smtClean="0">
              <a:latin typeface="Garamond" pitchFamily="18" charset="0"/>
            </a:endParaRPr>
          </a:p>
        </p:txBody>
      </p:sp>
      <p:sp>
        <p:nvSpPr>
          <p:cNvPr id="6" name="Date Placeholder 5"/>
          <p:cNvSpPr>
            <a:spLocks noGrp="1"/>
          </p:cNvSpPr>
          <p:nvPr>
            <p:ph type="dt" sz="half" idx="11"/>
          </p:nvPr>
        </p:nvSpPr>
        <p:spPr/>
        <p:txBody>
          <a:bodyPr/>
          <a:lstStyle/>
          <a:p>
            <a:pPr>
              <a:defRPr/>
            </a:pPr>
            <a:r>
              <a:rPr lang="en-US" dirty="0" smtClean="0"/>
              <a:t>Updated September 2013</a:t>
            </a:r>
            <a:endParaRPr lang="en-US" dirty="0"/>
          </a:p>
        </p:txBody>
      </p:sp>
      <p:sp>
        <p:nvSpPr>
          <p:cNvPr id="7" name="Footer Placeholder 6"/>
          <p:cNvSpPr>
            <a:spLocks noGrp="1"/>
          </p:cNvSpPr>
          <p:nvPr>
            <p:ph type="ftr" sz="quarter" idx="12"/>
          </p:nvPr>
        </p:nvSpPr>
        <p:spPr/>
        <p:txBody>
          <a:bodyPr/>
          <a:lstStyle/>
          <a:p>
            <a:pPr>
              <a:defRPr/>
            </a:pPr>
            <a:r>
              <a:rPr lang="en-US" dirty="0" smtClean="0"/>
              <a:t>GWTG: Pause. Prevent.  Protect </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2"/>
          <p:cNvSpPr>
            <a:spLocks noGrp="1"/>
          </p:cNvSpPr>
          <p:nvPr>
            <p:ph type="title"/>
          </p:nvPr>
        </p:nvSpPr>
        <p:spPr/>
        <p:txBody>
          <a:bodyPr/>
          <a:lstStyle/>
          <a:p>
            <a:pPr eaLnBrk="1" hangingPunct="1"/>
            <a:r>
              <a:rPr lang="en-US" sz="5400" dirty="0" smtClean="0"/>
              <a:t>NRT</a:t>
            </a:r>
          </a:p>
        </p:txBody>
      </p:sp>
      <p:sp>
        <p:nvSpPr>
          <p:cNvPr id="52228" name="Footer Placeholder 9"/>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dirty="0" smtClean="0"/>
              <a:t>GWTG: Pause. Prevent.  Protect </a:t>
            </a:r>
          </a:p>
        </p:txBody>
      </p:sp>
      <p:graphicFrame>
        <p:nvGraphicFramePr>
          <p:cNvPr id="15" name="Diagram 14"/>
          <p:cNvGraphicFramePr/>
          <p:nvPr/>
        </p:nvGraphicFramePr>
        <p:xfrm>
          <a:off x="457200" y="1600200"/>
          <a:ext cx="8229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pPr>
              <a:defRPr/>
            </a:pPr>
            <a:r>
              <a:rPr lang="en-US" dirty="0" smtClean="0"/>
              <a:t>Updated September 2013</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1625" y="1673225"/>
            <a:ext cx="8504238" cy="4498975"/>
          </a:xfrm>
        </p:spPr>
        <p:txBody>
          <a:bodyPr>
            <a:normAutofit fontScale="92500" lnSpcReduction="20000"/>
          </a:bodyPr>
          <a:lstStyle/>
          <a:p>
            <a:pPr>
              <a:buNone/>
              <a:defRPr/>
            </a:pPr>
            <a:r>
              <a:rPr lang="en-US" sz="5200" dirty="0" smtClean="0">
                <a:solidFill>
                  <a:schemeClr val="accent1"/>
                </a:solidFill>
                <a:latin typeface="+mj-lt"/>
                <a:cs typeface="Times New Roman" pitchFamily="18" charset="0"/>
              </a:rPr>
              <a:t>NRT</a:t>
            </a:r>
          </a:p>
          <a:p>
            <a:pPr>
              <a:defRPr/>
            </a:pPr>
            <a:r>
              <a:rPr lang="en-US" sz="2600" dirty="0" smtClean="0">
                <a:latin typeface="Times New Roman" pitchFamily="18" charset="0"/>
                <a:cs typeface="Times New Roman" pitchFamily="18" charset="0"/>
              </a:rPr>
              <a:t>Nicotine </a:t>
            </a:r>
            <a:r>
              <a:rPr lang="en-US" sz="2600" b="1" dirty="0" smtClean="0">
                <a:latin typeface="Times New Roman" pitchFamily="18" charset="0"/>
                <a:cs typeface="Times New Roman" pitchFamily="18" charset="0"/>
              </a:rPr>
              <a:t>Gum</a:t>
            </a:r>
            <a:r>
              <a:rPr lang="en-US" sz="2600" dirty="0" smtClean="0">
                <a:latin typeface="Times New Roman" pitchFamily="18" charset="0"/>
                <a:cs typeface="Times New Roman" pitchFamily="18" charset="0"/>
              </a:rPr>
              <a:t> (Over the counter)</a:t>
            </a:r>
          </a:p>
          <a:p>
            <a:pPr>
              <a:defRPr/>
            </a:pPr>
            <a:r>
              <a:rPr lang="en-US" sz="2600" dirty="0" smtClean="0">
                <a:latin typeface="Times New Roman" pitchFamily="18" charset="0"/>
                <a:cs typeface="Times New Roman" pitchFamily="18" charset="0"/>
              </a:rPr>
              <a:t>Nicotine </a:t>
            </a:r>
            <a:r>
              <a:rPr lang="en-US" sz="2600" b="1" dirty="0" smtClean="0">
                <a:latin typeface="Times New Roman" pitchFamily="18" charset="0"/>
                <a:cs typeface="Times New Roman" pitchFamily="18" charset="0"/>
              </a:rPr>
              <a:t>Inhaler</a:t>
            </a:r>
            <a:r>
              <a:rPr lang="en-US" sz="2600" dirty="0" smtClean="0">
                <a:latin typeface="Times New Roman" pitchFamily="18" charset="0"/>
                <a:cs typeface="Times New Roman" pitchFamily="18" charset="0"/>
              </a:rPr>
              <a:t> (Prescription)</a:t>
            </a:r>
          </a:p>
          <a:p>
            <a:pPr>
              <a:defRPr/>
            </a:pPr>
            <a:r>
              <a:rPr lang="en-US" sz="2600" dirty="0" smtClean="0">
                <a:latin typeface="Times New Roman" pitchFamily="18" charset="0"/>
                <a:cs typeface="Times New Roman" pitchFamily="18" charset="0"/>
              </a:rPr>
              <a:t>Nicotine </a:t>
            </a:r>
            <a:r>
              <a:rPr lang="en-US" sz="2600" b="1" dirty="0" smtClean="0">
                <a:latin typeface="Times New Roman" pitchFamily="18" charset="0"/>
                <a:cs typeface="Times New Roman" pitchFamily="18" charset="0"/>
              </a:rPr>
              <a:t>Lozenges</a:t>
            </a:r>
            <a:r>
              <a:rPr lang="en-US" sz="2600" dirty="0" smtClean="0">
                <a:latin typeface="Times New Roman" pitchFamily="18" charset="0"/>
                <a:cs typeface="Times New Roman" pitchFamily="18" charset="0"/>
              </a:rPr>
              <a:t> (Over the counter)</a:t>
            </a:r>
          </a:p>
          <a:p>
            <a:pPr>
              <a:defRPr/>
            </a:pPr>
            <a:r>
              <a:rPr lang="en-US" sz="2600" dirty="0" smtClean="0">
                <a:latin typeface="Times New Roman" pitchFamily="18" charset="0"/>
                <a:cs typeface="Times New Roman" pitchFamily="18" charset="0"/>
              </a:rPr>
              <a:t>Nicotine </a:t>
            </a:r>
            <a:r>
              <a:rPr lang="en-US" sz="2600" b="1" dirty="0" smtClean="0">
                <a:latin typeface="Times New Roman" pitchFamily="18" charset="0"/>
                <a:cs typeface="Times New Roman" pitchFamily="18" charset="0"/>
              </a:rPr>
              <a:t>Nasal Spray</a:t>
            </a:r>
            <a:r>
              <a:rPr lang="en-US" sz="2600" dirty="0" smtClean="0">
                <a:latin typeface="Times New Roman" pitchFamily="18" charset="0"/>
                <a:cs typeface="Times New Roman" pitchFamily="18" charset="0"/>
              </a:rPr>
              <a:t> (Prescription)</a:t>
            </a:r>
          </a:p>
          <a:p>
            <a:pPr>
              <a:defRPr/>
            </a:pPr>
            <a:r>
              <a:rPr lang="en-US" sz="2600" dirty="0" smtClean="0">
                <a:latin typeface="Times New Roman" pitchFamily="18" charset="0"/>
                <a:cs typeface="Times New Roman" pitchFamily="18" charset="0"/>
              </a:rPr>
              <a:t>Nicotine </a:t>
            </a:r>
            <a:r>
              <a:rPr lang="en-US" sz="2600" b="1" dirty="0" smtClean="0">
                <a:latin typeface="Times New Roman" pitchFamily="18" charset="0"/>
                <a:cs typeface="Times New Roman" pitchFamily="18" charset="0"/>
              </a:rPr>
              <a:t>Patch</a:t>
            </a:r>
            <a:r>
              <a:rPr lang="en-US" sz="2600" dirty="0" smtClean="0">
                <a:latin typeface="Times New Roman" pitchFamily="18" charset="0"/>
                <a:cs typeface="Times New Roman" pitchFamily="18" charset="0"/>
              </a:rPr>
              <a:t> (Over the counter)</a:t>
            </a:r>
          </a:p>
          <a:p>
            <a:pPr>
              <a:buFont typeface="Wingdings 2" pitchFamily="18" charset="2"/>
              <a:buNone/>
              <a:defRPr/>
            </a:pPr>
            <a:endParaRPr lang="en-US" dirty="0" smtClean="0">
              <a:latin typeface="Times New Roman" pitchFamily="18" charset="0"/>
              <a:cs typeface="Times New Roman" pitchFamily="18" charset="0"/>
            </a:endParaRPr>
          </a:p>
          <a:p>
            <a:pPr>
              <a:buFont typeface="Wingdings 2" pitchFamily="18" charset="2"/>
              <a:buNone/>
              <a:defRPr/>
            </a:pPr>
            <a:r>
              <a:rPr lang="en-US" sz="5200" dirty="0" smtClean="0">
                <a:solidFill>
                  <a:schemeClr val="accent1"/>
                </a:solidFill>
                <a:latin typeface="+mj-lt"/>
                <a:cs typeface="Times New Roman" pitchFamily="18" charset="0"/>
              </a:rPr>
              <a:t>Non NRT</a:t>
            </a:r>
          </a:p>
          <a:p>
            <a:pPr>
              <a:defRPr/>
            </a:pPr>
            <a:r>
              <a:rPr lang="en-US" sz="2600" dirty="0" smtClean="0">
                <a:latin typeface="Times New Roman" pitchFamily="18" charset="0"/>
                <a:cs typeface="Times New Roman" pitchFamily="18" charset="0"/>
              </a:rPr>
              <a:t>Bupropion SR (Prescription)</a:t>
            </a:r>
          </a:p>
          <a:p>
            <a:pPr>
              <a:defRPr/>
            </a:pPr>
            <a:r>
              <a:rPr lang="en-US" sz="2600" dirty="0" smtClean="0">
                <a:latin typeface="Times New Roman" pitchFamily="18" charset="0"/>
                <a:cs typeface="Times New Roman" pitchFamily="18" charset="0"/>
              </a:rPr>
              <a:t>Varenicline (Prescription)</a:t>
            </a:r>
          </a:p>
          <a:p>
            <a:pPr>
              <a:defRPr/>
            </a:pPr>
            <a:endParaRPr lang="en-US" dirty="0"/>
          </a:p>
        </p:txBody>
      </p:sp>
      <p:sp>
        <p:nvSpPr>
          <p:cNvPr id="75779" name="Title 2"/>
          <p:cNvSpPr>
            <a:spLocks noGrp="1"/>
          </p:cNvSpPr>
          <p:nvPr>
            <p:ph type="title"/>
          </p:nvPr>
        </p:nvSpPr>
        <p:spPr>
          <a:xfrm>
            <a:off x="301625" y="304800"/>
            <a:ext cx="8534400" cy="762000"/>
          </a:xfrm>
        </p:spPr>
        <p:txBody>
          <a:bodyPr/>
          <a:lstStyle/>
          <a:p>
            <a:r>
              <a:rPr lang="en-US" sz="4400" dirty="0" smtClean="0">
                <a:cs typeface="Times New Roman" pitchFamily="18" charset="0"/>
              </a:rPr>
              <a:t>Options</a:t>
            </a:r>
            <a:endParaRPr lang="en-US" dirty="0" smtClean="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atch 2.jpg"/>
          <p:cNvPicPr>
            <a:picLocks noChangeAspect="1"/>
          </p:cNvPicPr>
          <p:nvPr/>
        </p:nvPicPr>
        <p:blipFill>
          <a:blip r:embed="rId3" cstate="print"/>
          <a:stretch>
            <a:fillRect/>
          </a:stretch>
        </p:blipFill>
        <p:spPr>
          <a:xfrm>
            <a:off x="152400" y="1524000"/>
            <a:ext cx="3810000" cy="2603500"/>
          </a:xfrm>
          <a:prstGeom prst="rect">
            <a:avLst/>
          </a:prstGeom>
        </p:spPr>
      </p:pic>
      <p:sp>
        <p:nvSpPr>
          <p:cNvPr id="53250" name="Title 1"/>
          <p:cNvSpPr>
            <a:spLocks noGrp="1"/>
          </p:cNvSpPr>
          <p:nvPr>
            <p:ph type="title"/>
          </p:nvPr>
        </p:nvSpPr>
        <p:spPr>
          <a:xfrm>
            <a:off x="-304800" y="381000"/>
            <a:ext cx="9829800" cy="758825"/>
          </a:xfrm>
        </p:spPr>
        <p:txBody>
          <a:bodyPr/>
          <a:lstStyle/>
          <a:p>
            <a:r>
              <a:rPr lang="en-US" sz="3200" dirty="0" smtClean="0"/>
              <a:t>Over-The-Counter (OTC) Nicotine </a:t>
            </a:r>
            <a:br>
              <a:rPr lang="en-US" sz="3200" dirty="0" smtClean="0"/>
            </a:br>
            <a:r>
              <a:rPr lang="en-US" sz="3200" dirty="0" smtClean="0"/>
              <a:t>Replacement Therapies</a:t>
            </a:r>
          </a:p>
        </p:txBody>
      </p:sp>
      <p:sp>
        <p:nvSpPr>
          <p:cNvPr id="53253" name="Footer Placeholder 8"/>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dirty="0" smtClean="0"/>
              <a:t>GWTG: Pause. Prevent.  Protect </a:t>
            </a:r>
          </a:p>
        </p:txBody>
      </p:sp>
      <p:sp>
        <p:nvSpPr>
          <p:cNvPr id="6" name="TextBox 5"/>
          <p:cNvSpPr txBox="1"/>
          <p:nvPr/>
        </p:nvSpPr>
        <p:spPr>
          <a:xfrm>
            <a:off x="4038600" y="1524000"/>
            <a:ext cx="4876800" cy="1200329"/>
          </a:xfrm>
          <a:custGeom>
            <a:avLst/>
            <a:gdLst>
              <a:gd name="connsiteX0" fmla="*/ 0 w 4019049"/>
              <a:gd name="connsiteY0" fmla="*/ 0 h 1200329"/>
              <a:gd name="connsiteX1" fmla="*/ 4019049 w 4019049"/>
              <a:gd name="connsiteY1" fmla="*/ 0 h 1200329"/>
              <a:gd name="connsiteX2" fmla="*/ 4019049 w 4019049"/>
              <a:gd name="connsiteY2" fmla="*/ 1200329 h 1200329"/>
              <a:gd name="connsiteX3" fmla="*/ 0 w 4019049"/>
              <a:gd name="connsiteY3" fmla="*/ 1200329 h 1200329"/>
              <a:gd name="connsiteX4" fmla="*/ 0 w 4019049"/>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9049" h="1200329">
                <a:moveTo>
                  <a:pt x="0" y="0"/>
                </a:moveTo>
                <a:lnTo>
                  <a:pt x="4019049" y="0"/>
                </a:lnTo>
                <a:lnTo>
                  <a:pt x="4019049" y="1200329"/>
                </a:lnTo>
                <a:lnTo>
                  <a:pt x="0" y="1200329"/>
                </a:lnTo>
                <a:lnTo>
                  <a:pt x="0" y="0"/>
                </a:lnTo>
                <a:close/>
              </a:path>
            </a:pathLst>
          </a:cu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2400" b="1" u="sng" dirty="0"/>
              <a:t>Nicotine Patch </a:t>
            </a:r>
            <a:r>
              <a:rPr lang="en-US" sz="2400" u="sng" dirty="0" smtClean="0"/>
              <a:t>(21 mg.,14mg</a:t>
            </a:r>
            <a:r>
              <a:rPr lang="en-US" sz="2400" u="sng" dirty="0"/>
              <a:t> </a:t>
            </a:r>
            <a:r>
              <a:rPr lang="en-US" sz="2400" u="sng" dirty="0" smtClean="0"/>
              <a:t>or </a:t>
            </a:r>
            <a:r>
              <a:rPr lang="en-US" sz="2400" u="sng" dirty="0"/>
              <a:t>7mg)</a:t>
            </a:r>
          </a:p>
          <a:p>
            <a:pPr>
              <a:defRPr/>
            </a:pPr>
            <a:r>
              <a:rPr lang="en-US" sz="2400" dirty="0"/>
              <a:t>Dispense one month </a:t>
            </a:r>
            <a:r>
              <a:rPr lang="en-US" sz="2400" dirty="0" smtClean="0"/>
              <a:t>supply. Replace </a:t>
            </a:r>
            <a:r>
              <a:rPr lang="en-US" sz="2400" dirty="0"/>
              <a:t>patch </a:t>
            </a:r>
            <a:r>
              <a:rPr lang="en-US" sz="2400" dirty="0" smtClean="0"/>
              <a:t>daily. Refill </a:t>
            </a:r>
            <a:r>
              <a:rPr lang="en-US" sz="2400" dirty="0"/>
              <a:t>3 </a:t>
            </a:r>
            <a:r>
              <a:rPr lang="en-US" sz="2400" dirty="0" smtClean="0"/>
              <a:t>times.</a:t>
            </a:r>
            <a:endParaRPr lang="en-US" sz="2400" dirty="0"/>
          </a:p>
        </p:txBody>
      </p:sp>
      <p:sp>
        <p:nvSpPr>
          <p:cNvPr id="4" name="TextBox 3"/>
          <p:cNvSpPr txBox="1"/>
          <p:nvPr/>
        </p:nvSpPr>
        <p:spPr>
          <a:xfrm>
            <a:off x="4038600" y="2895600"/>
            <a:ext cx="4876800"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2400" b="1" u="sng" dirty="0"/>
              <a:t>Nicotine Gum </a:t>
            </a:r>
            <a:r>
              <a:rPr lang="en-US" sz="2400" u="sng" dirty="0" smtClean="0"/>
              <a:t>(4 mg. or </a:t>
            </a:r>
            <a:r>
              <a:rPr lang="en-US" sz="2400" u="sng" dirty="0"/>
              <a:t>2 </a:t>
            </a:r>
            <a:r>
              <a:rPr lang="en-US" sz="2400" u="sng" dirty="0" smtClean="0"/>
              <a:t>mg.)</a:t>
            </a:r>
            <a:endParaRPr lang="en-US" sz="2400" u="sng" dirty="0"/>
          </a:p>
          <a:p>
            <a:pPr>
              <a:defRPr/>
            </a:pPr>
            <a:r>
              <a:rPr lang="en-US" sz="2400" dirty="0"/>
              <a:t>Dispense one month </a:t>
            </a:r>
            <a:r>
              <a:rPr lang="en-US" sz="2400" dirty="0" smtClean="0"/>
              <a:t>supply.</a:t>
            </a:r>
            <a:r>
              <a:rPr lang="en-US" sz="2400" dirty="0"/>
              <a:t> </a:t>
            </a:r>
            <a:r>
              <a:rPr lang="en-US" sz="2400" dirty="0" smtClean="0"/>
              <a:t>Chew </a:t>
            </a:r>
            <a:r>
              <a:rPr lang="en-US" sz="2400" dirty="0"/>
              <a:t>up to 20 </a:t>
            </a:r>
            <a:r>
              <a:rPr lang="en-US" sz="2400" dirty="0" smtClean="0"/>
              <a:t>pieces a </a:t>
            </a:r>
            <a:r>
              <a:rPr lang="en-US" sz="2400" dirty="0"/>
              <a:t>day </a:t>
            </a:r>
            <a:r>
              <a:rPr lang="en-US" sz="2400" dirty="0" smtClean="0"/>
              <a:t>if by itself, 8-10 pieces if with the patch. Refill </a:t>
            </a:r>
            <a:r>
              <a:rPr lang="en-US" sz="2400" dirty="0"/>
              <a:t>3 </a:t>
            </a:r>
            <a:r>
              <a:rPr lang="en-US" sz="2400" dirty="0" smtClean="0"/>
              <a:t>times.</a:t>
            </a:r>
            <a:endParaRPr lang="en-US" sz="2400" dirty="0"/>
          </a:p>
        </p:txBody>
      </p:sp>
      <p:sp>
        <p:nvSpPr>
          <p:cNvPr id="7" name="TextBox 6"/>
          <p:cNvSpPr txBox="1"/>
          <p:nvPr/>
        </p:nvSpPr>
        <p:spPr>
          <a:xfrm>
            <a:off x="4038600" y="4648200"/>
            <a:ext cx="4876800"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2400" b="1" u="sng" dirty="0"/>
              <a:t>Nicotine Lozenges </a:t>
            </a:r>
            <a:r>
              <a:rPr lang="en-US" sz="2400" u="sng" dirty="0" smtClean="0"/>
              <a:t>(4 mg. or </a:t>
            </a:r>
            <a:r>
              <a:rPr lang="en-US" sz="2400" u="sng" dirty="0"/>
              <a:t>2 </a:t>
            </a:r>
            <a:r>
              <a:rPr lang="en-US" sz="2400" u="sng" dirty="0" smtClean="0"/>
              <a:t>mg.)</a:t>
            </a:r>
            <a:endParaRPr lang="en-US" sz="2400" u="sng" dirty="0"/>
          </a:p>
          <a:p>
            <a:pPr>
              <a:defRPr/>
            </a:pPr>
            <a:r>
              <a:rPr lang="en-US" sz="2400" dirty="0"/>
              <a:t>Dispense one month </a:t>
            </a:r>
            <a:r>
              <a:rPr lang="en-US" sz="2400" dirty="0" smtClean="0"/>
              <a:t>supply.</a:t>
            </a:r>
            <a:r>
              <a:rPr lang="en-US" sz="2400" dirty="0"/>
              <a:t> </a:t>
            </a:r>
            <a:r>
              <a:rPr lang="en-US" sz="2400" dirty="0" smtClean="0"/>
              <a:t>Use </a:t>
            </a:r>
            <a:r>
              <a:rPr lang="en-US" sz="2400" dirty="0"/>
              <a:t>up to 20 times a </a:t>
            </a:r>
            <a:r>
              <a:rPr lang="en-US" sz="2400" dirty="0" smtClean="0"/>
              <a:t>day if by itself, 8-10 times a day if with the patch. Refill </a:t>
            </a:r>
            <a:r>
              <a:rPr lang="en-US" sz="2400" dirty="0"/>
              <a:t>3 </a:t>
            </a:r>
            <a:r>
              <a:rPr lang="en-US" sz="2400" dirty="0" smtClean="0"/>
              <a:t>times.</a:t>
            </a:r>
            <a:endParaRPr lang="en-US" sz="2400" dirty="0"/>
          </a:p>
        </p:txBody>
      </p:sp>
      <p:sp>
        <p:nvSpPr>
          <p:cNvPr id="9" name="Date Placeholder 8"/>
          <p:cNvSpPr>
            <a:spLocks noGrp="1"/>
          </p:cNvSpPr>
          <p:nvPr>
            <p:ph type="dt" sz="half" idx="10"/>
          </p:nvPr>
        </p:nvSpPr>
        <p:spPr/>
        <p:txBody>
          <a:bodyPr/>
          <a:lstStyle/>
          <a:p>
            <a:pPr>
              <a:defRPr/>
            </a:pPr>
            <a:r>
              <a:rPr lang="en-US" dirty="0" smtClean="0"/>
              <a:t>Updated September 2013</a:t>
            </a:r>
            <a:endParaRPr lang="en-US" dirty="0"/>
          </a:p>
        </p:txBody>
      </p:sp>
      <p:sp>
        <p:nvSpPr>
          <p:cNvPr id="10" name="Rectangle 9"/>
          <p:cNvSpPr/>
          <p:nvPr/>
        </p:nvSpPr>
        <p:spPr>
          <a:xfrm>
            <a:off x="533400" y="4343400"/>
            <a:ext cx="2895600" cy="1938992"/>
          </a:xfrm>
          <a:prstGeom prst="rect">
            <a:avLst/>
          </a:prstGeom>
        </p:spPr>
        <p:txBody>
          <a:bodyPr wrap="square">
            <a:spAutoFit/>
          </a:bodyPr>
          <a:lstStyle/>
          <a:p>
            <a:pPr algn="ctr"/>
            <a:r>
              <a:rPr lang="en-US" sz="2400" b="1" dirty="0" smtClean="0">
                <a:latin typeface="+mn-lt"/>
                <a:cs typeface="Times New Roman" pitchFamily="18" charset="0"/>
              </a:rPr>
              <a:t>NRT</a:t>
            </a:r>
            <a:r>
              <a:rPr lang="en-US" sz="2400" dirty="0" smtClean="0">
                <a:latin typeface="+mn-lt"/>
                <a:cs typeface="Times New Roman" pitchFamily="18" charset="0"/>
              </a:rPr>
              <a:t> should be reduced gradually  as the number of tobacco free days increases.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OTC NRT Insurance Coverage</a:t>
            </a:r>
            <a:endParaRPr lang="en-US" dirty="0"/>
          </a:p>
        </p:txBody>
      </p:sp>
      <p:sp>
        <p:nvSpPr>
          <p:cNvPr id="3" name="Content Placeholder 2"/>
          <p:cNvSpPr>
            <a:spLocks noGrp="1"/>
          </p:cNvSpPr>
          <p:nvPr>
            <p:ph sz="quarter" idx="1"/>
          </p:nvPr>
        </p:nvSpPr>
        <p:spPr/>
        <p:txBody>
          <a:bodyPr/>
          <a:lstStyle/>
          <a:p>
            <a:r>
              <a:rPr lang="en-US" sz="3000" b="1" dirty="0" smtClean="0">
                <a:solidFill>
                  <a:schemeClr val="accent2">
                    <a:lumMod val="75000"/>
                  </a:schemeClr>
                </a:solidFill>
              </a:rPr>
              <a:t>Covered </a:t>
            </a:r>
            <a:r>
              <a:rPr lang="en-US" sz="3000" dirty="0" smtClean="0"/>
              <a:t>by </a:t>
            </a:r>
            <a:r>
              <a:rPr lang="en-US" sz="3000" b="1" u="sng" dirty="0" smtClean="0"/>
              <a:t>Medicaid</a:t>
            </a:r>
            <a:r>
              <a:rPr lang="en-US" sz="3000" dirty="0" smtClean="0"/>
              <a:t> only if written as a Rx at participating pharmacies (i.e. Walgreens)</a:t>
            </a:r>
          </a:p>
          <a:p>
            <a:pPr lvl="1"/>
            <a:r>
              <a:rPr lang="en-US" sz="2400" dirty="0" smtClean="0">
                <a:solidFill>
                  <a:schemeClr val="tx1"/>
                </a:solidFill>
              </a:rPr>
              <a:t>Medication coverage varies by plan</a:t>
            </a:r>
          </a:p>
          <a:p>
            <a:pPr lvl="1"/>
            <a:r>
              <a:rPr lang="en-US" sz="2400" dirty="0" smtClean="0">
                <a:solidFill>
                  <a:schemeClr val="tx1"/>
                </a:solidFill>
              </a:rPr>
              <a:t>Patients can ask preferred pharmacy for details</a:t>
            </a:r>
            <a:endParaRPr lang="en-US" sz="2400" dirty="0" smtClean="0"/>
          </a:p>
          <a:p>
            <a:r>
              <a:rPr lang="en-US" sz="3000" b="1" u="sng" dirty="0" smtClean="0"/>
              <a:t>Medicare</a:t>
            </a:r>
            <a:r>
              <a:rPr lang="en-US" sz="3000" dirty="0" smtClean="0"/>
              <a:t> </a:t>
            </a:r>
            <a:r>
              <a:rPr lang="en-US" sz="3000" b="1" dirty="0" smtClean="0">
                <a:solidFill>
                  <a:schemeClr val="accent2">
                    <a:lumMod val="75000"/>
                  </a:schemeClr>
                </a:solidFill>
              </a:rPr>
              <a:t>DOES</a:t>
            </a:r>
            <a:r>
              <a:rPr lang="en-US" sz="3000" dirty="0" smtClean="0">
                <a:solidFill>
                  <a:schemeClr val="accent2">
                    <a:lumMod val="75000"/>
                  </a:schemeClr>
                </a:solidFill>
              </a:rPr>
              <a:t> </a:t>
            </a:r>
            <a:r>
              <a:rPr lang="en-US" sz="3000" b="1" dirty="0" smtClean="0">
                <a:solidFill>
                  <a:schemeClr val="accent2">
                    <a:lumMod val="75000"/>
                  </a:schemeClr>
                </a:solidFill>
              </a:rPr>
              <a:t>NOT</a:t>
            </a:r>
            <a:r>
              <a:rPr lang="en-US" sz="3000" dirty="0" smtClean="0">
                <a:solidFill>
                  <a:schemeClr val="accent2">
                    <a:lumMod val="75000"/>
                  </a:schemeClr>
                </a:solidFill>
              </a:rPr>
              <a:t> </a:t>
            </a:r>
            <a:r>
              <a:rPr lang="en-US" sz="3000" dirty="0" smtClean="0"/>
              <a:t>cover any OTC NRT</a:t>
            </a:r>
          </a:p>
          <a:p>
            <a:r>
              <a:rPr lang="en-US" sz="3000" b="1" u="sng" dirty="0" smtClean="0"/>
              <a:t>Private insurance</a:t>
            </a:r>
            <a:r>
              <a:rPr lang="en-US" sz="3000" b="1" dirty="0" smtClean="0"/>
              <a:t> </a:t>
            </a:r>
            <a:r>
              <a:rPr lang="en-US" sz="3000" dirty="0" smtClean="0"/>
              <a:t>coverage varies</a:t>
            </a:r>
            <a:endParaRPr lang="en-US" b="1" u="sng" dirty="0" smtClean="0"/>
          </a:p>
          <a:p>
            <a:pPr algn="just"/>
            <a:r>
              <a:rPr lang="en-US" b="1" u="sng" dirty="0" smtClean="0"/>
              <a:t>GSAHEC</a:t>
            </a:r>
            <a:r>
              <a:rPr lang="en-US" dirty="0" smtClean="0"/>
              <a:t> offers limited, free NRT to cessation class participants </a:t>
            </a:r>
          </a:p>
          <a:p>
            <a:pPr algn="just"/>
            <a:r>
              <a:rPr lang="en-US" b="1" u="sng" dirty="0" smtClean="0"/>
              <a:t>Florida </a:t>
            </a:r>
            <a:r>
              <a:rPr lang="en-US" b="1" u="sng" dirty="0" smtClean="0"/>
              <a:t>Quitline</a:t>
            </a:r>
            <a:r>
              <a:rPr lang="en-US" dirty="0" smtClean="0"/>
              <a:t> can also assist with limited NRT</a:t>
            </a:r>
          </a:p>
          <a:p>
            <a:endParaRPr lang="en-US" dirty="0"/>
          </a:p>
        </p:txBody>
      </p:sp>
      <p:sp>
        <p:nvSpPr>
          <p:cNvPr id="4" name="Date Placeholder 3"/>
          <p:cNvSpPr>
            <a:spLocks noGrp="1"/>
          </p:cNvSpPr>
          <p:nvPr>
            <p:ph type="dt" sz="half" idx="10"/>
          </p:nvPr>
        </p:nvSpPr>
        <p:spPr/>
        <p:txBody>
          <a:bodyPr/>
          <a:lstStyle/>
          <a:p>
            <a:pPr>
              <a:defRPr/>
            </a:pPr>
            <a:r>
              <a:rPr lang="en-US" dirty="0" smtClean="0"/>
              <a:t>Updated September 2013</a:t>
            </a:r>
            <a:endParaRPr lang="en-US" dirty="0"/>
          </a:p>
        </p:txBody>
      </p:sp>
      <p:sp>
        <p:nvSpPr>
          <p:cNvPr id="5" name="Footer Placeholder 4"/>
          <p:cNvSpPr>
            <a:spLocks noGrp="1"/>
          </p:cNvSpPr>
          <p:nvPr>
            <p:ph type="ftr" sz="quarter" idx="11"/>
          </p:nvPr>
        </p:nvSpPr>
        <p:spPr/>
        <p:txBody>
          <a:bodyPr/>
          <a:lstStyle/>
          <a:p>
            <a:pPr>
              <a:defRPr/>
            </a:pPr>
            <a:r>
              <a:rPr lang="en-US" dirty="0" smtClean="0"/>
              <a:t>GWTG: Pause. Prevent.  Protect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sz="3600" dirty="0" smtClean="0">
                <a:cs typeface="Times New Roman" pitchFamily="18" charset="0"/>
              </a:rPr>
              <a:t>Contraindications for NRT</a:t>
            </a:r>
          </a:p>
        </p:txBody>
      </p:sp>
      <p:sp>
        <p:nvSpPr>
          <p:cNvPr id="79875" name="Content Placeholder 2"/>
          <p:cNvSpPr>
            <a:spLocks noGrp="1"/>
          </p:cNvSpPr>
          <p:nvPr>
            <p:ph sz="quarter" idx="1"/>
          </p:nvPr>
        </p:nvSpPr>
        <p:spPr>
          <a:xfrm>
            <a:off x="301625" y="1901825"/>
            <a:ext cx="8504238" cy="4422775"/>
          </a:xfrm>
        </p:spPr>
        <p:txBody>
          <a:bodyPr/>
          <a:lstStyle/>
          <a:p>
            <a:pPr algn="just" eaLnBrk="1" hangingPunct="1"/>
            <a:r>
              <a:rPr lang="en-US" sz="2600" dirty="0" smtClean="0">
                <a:cs typeface="Times New Roman" pitchFamily="18" charset="0"/>
              </a:rPr>
              <a:t>Certain medical conditions such as recent myocardial infarction (MI), arrhythmia, and current pregnancy require more caution and consultation with the health care provider </a:t>
            </a:r>
          </a:p>
          <a:p>
            <a:pPr algn="just" eaLnBrk="1" hangingPunct="1"/>
            <a:r>
              <a:rPr lang="en-US" sz="2600" dirty="0" smtClean="0">
                <a:cs typeface="Times New Roman" pitchFamily="18" charset="0"/>
              </a:rPr>
              <a:t>Some patients may have problems with certain products (e.g. allergy to patch)</a:t>
            </a:r>
          </a:p>
          <a:p>
            <a:pPr algn="just" eaLnBrk="1" hangingPunct="1"/>
            <a:r>
              <a:rPr lang="en-US" sz="2600" dirty="0" smtClean="0">
                <a:cs typeface="Times New Roman" pitchFamily="18" charset="0"/>
              </a:rPr>
              <a:t>Questionable efficacy for those who smoke less than 10 cigarettes per day and not recommended for those who smoke less than 5 per day</a:t>
            </a:r>
          </a:p>
          <a:p>
            <a:pPr>
              <a:buFont typeface="Wingdings 2" pitchFamily="18" charset="2"/>
              <a:buNone/>
            </a:pPr>
            <a:endParaRPr lang="en-US" dirty="0" smtClean="0"/>
          </a:p>
        </p:txBody>
      </p:sp>
      <p:sp>
        <p:nvSpPr>
          <p:cNvPr id="4" name="Date Placeholder 3"/>
          <p:cNvSpPr>
            <a:spLocks noGrp="1"/>
          </p:cNvSpPr>
          <p:nvPr>
            <p:ph type="dt" sz="half" idx="10"/>
          </p:nvPr>
        </p:nvSpPr>
        <p:spPr/>
        <p:txBody>
          <a:bodyPr/>
          <a:lstStyle/>
          <a:p>
            <a:pPr>
              <a:defRPr/>
            </a:pPr>
            <a:r>
              <a:rPr lang="en-US" dirty="0" smtClean="0"/>
              <a:t>Updated September 2013</a:t>
            </a:r>
            <a:endParaRPr lang="en-US" dirty="0"/>
          </a:p>
        </p:txBody>
      </p:sp>
      <p:sp>
        <p:nvSpPr>
          <p:cNvPr id="5" name="Footer Placeholder 4"/>
          <p:cNvSpPr>
            <a:spLocks noGrp="1"/>
          </p:cNvSpPr>
          <p:nvPr>
            <p:ph type="ftr" sz="quarter" idx="11"/>
          </p:nvPr>
        </p:nvSpPr>
        <p:spPr/>
        <p:txBody>
          <a:bodyPr/>
          <a:lstStyle/>
          <a:p>
            <a:pPr>
              <a:defRPr/>
            </a:pPr>
            <a:r>
              <a:rPr lang="en-US" dirty="0" smtClean="0"/>
              <a:t>GWTG: Pause. Prevent.  Protect </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2"/>
          <p:cNvSpPr>
            <a:spLocks noGrp="1"/>
          </p:cNvSpPr>
          <p:nvPr>
            <p:ph type="ctrTitle"/>
          </p:nvPr>
        </p:nvSpPr>
        <p:spPr>
          <a:xfrm>
            <a:off x="304800" y="-76200"/>
            <a:ext cx="8458200" cy="1752600"/>
          </a:xfrm>
        </p:spPr>
        <p:txBody>
          <a:bodyPr/>
          <a:lstStyle/>
          <a:p>
            <a:r>
              <a:rPr lang="en-US" dirty="0" smtClean="0"/>
              <a:t>Other Methods</a:t>
            </a:r>
          </a:p>
        </p:txBody>
      </p:sp>
      <p:sp>
        <p:nvSpPr>
          <p:cNvPr id="55299" name="Text Placeholder 1"/>
          <p:cNvSpPr>
            <a:spLocks noGrp="1"/>
          </p:cNvSpPr>
          <p:nvPr>
            <p:ph idx="13"/>
          </p:nvPr>
        </p:nvSpPr>
        <p:spPr>
          <a:xfrm>
            <a:off x="301625" y="2743200"/>
            <a:ext cx="8534400" cy="3429000"/>
          </a:xfrm>
        </p:spPr>
        <p:txBody>
          <a:bodyPr>
            <a:normAutofit lnSpcReduction="10000"/>
          </a:bodyPr>
          <a:lstStyle/>
          <a:p>
            <a:pPr>
              <a:spcBef>
                <a:spcPts val="650"/>
              </a:spcBef>
            </a:pPr>
            <a:r>
              <a:rPr lang="en-US" dirty="0" smtClean="0"/>
              <a:t>The following </a:t>
            </a:r>
            <a:r>
              <a:rPr lang="en-US" b="1" i="1" u="sng" dirty="0" smtClean="0"/>
              <a:t>are not</a:t>
            </a:r>
            <a:r>
              <a:rPr lang="en-US" dirty="0" smtClean="0"/>
              <a:t> supported by current evidence or research:</a:t>
            </a:r>
          </a:p>
          <a:p>
            <a:pPr lvl="1">
              <a:spcBef>
                <a:spcPts val="650"/>
              </a:spcBef>
            </a:pPr>
            <a:r>
              <a:rPr lang="en-US" sz="2800" b="1" dirty="0" smtClean="0"/>
              <a:t>Hypnosis</a:t>
            </a:r>
          </a:p>
          <a:p>
            <a:pPr lvl="1">
              <a:spcBef>
                <a:spcPts val="650"/>
              </a:spcBef>
            </a:pPr>
            <a:r>
              <a:rPr lang="en-US" sz="2800" b="1" dirty="0" smtClean="0"/>
              <a:t>Acupuncture</a:t>
            </a:r>
          </a:p>
          <a:p>
            <a:pPr lvl="1">
              <a:spcBef>
                <a:spcPts val="650"/>
              </a:spcBef>
            </a:pPr>
            <a:r>
              <a:rPr lang="en-US" sz="2800" b="1" dirty="0" smtClean="0"/>
              <a:t>Anticholinergic shots</a:t>
            </a:r>
          </a:p>
          <a:p>
            <a:pPr lvl="1">
              <a:spcBef>
                <a:spcPts val="650"/>
              </a:spcBef>
            </a:pPr>
            <a:r>
              <a:rPr lang="en-US" sz="2800" b="1" dirty="0" smtClean="0"/>
              <a:t>Laser therapy</a:t>
            </a:r>
          </a:p>
          <a:p>
            <a:pPr lvl="1">
              <a:spcBef>
                <a:spcPts val="650"/>
              </a:spcBef>
            </a:pPr>
            <a:r>
              <a:rPr lang="en-US" sz="2800" b="1" dirty="0" smtClean="0"/>
              <a:t>E-cigarette</a:t>
            </a:r>
          </a:p>
          <a:p>
            <a:pPr>
              <a:spcBef>
                <a:spcPts val="650"/>
              </a:spcBef>
              <a:buFont typeface="Arial" pitchFamily="34" charset="0"/>
              <a:buChar char="•"/>
            </a:pPr>
            <a:endParaRPr lang="en-US" dirty="0" smtClean="0"/>
          </a:p>
        </p:txBody>
      </p:sp>
      <p:sp>
        <p:nvSpPr>
          <p:cNvPr id="55301" name="Footer Placeholder 3"/>
          <p:cNvSpPr>
            <a:spLocks noGrp="1"/>
          </p:cNvSpPr>
          <p:nvPr>
            <p:ph type="ftr" sz="quarter" idx="15"/>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dirty="0" smtClean="0"/>
              <a:t>GWTG: Pause. Prevent.  Protect </a:t>
            </a:r>
          </a:p>
        </p:txBody>
      </p:sp>
      <p:sp>
        <p:nvSpPr>
          <p:cNvPr id="5" name="Date Placeholder 4"/>
          <p:cNvSpPr>
            <a:spLocks noGrp="1"/>
          </p:cNvSpPr>
          <p:nvPr>
            <p:ph type="dt" sz="half" idx="14"/>
          </p:nvPr>
        </p:nvSpPr>
        <p:spPr/>
        <p:txBody>
          <a:bodyPr/>
          <a:lstStyle/>
          <a:p>
            <a:pPr>
              <a:defRPr/>
            </a:pPr>
            <a:r>
              <a:rPr lang="en-US" dirty="0" smtClean="0"/>
              <a:t>Updated September 2013</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2400" dirty="0">
                <a:solidFill>
                  <a:schemeClr val="bg1"/>
                </a:solidFill>
              </a:rPr>
              <a:t>CDC Best Practices</a:t>
            </a:r>
          </a:p>
          <a:p>
            <a:endParaRPr lang="en-US" dirty="0"/>
          </a:p>
        </p:txBody>
      </p:sp>
      <p:sp>
        <p:nvSpPr>
          <p:cNvPr id="3" name="Text Placeholder 2"/>
          <p:cNvSpPr>
            <a:spLocks noGrp="1"/>
          </p:cNvSpPr>
          <p:nvPr>
            <p:ph type="body" sz="half" idx="3"/>
          </p:nvPr>
        </p:nvSpPr>
        <p:spPr/>
        <p:txBody>
          <a:bodyPr/>
          <a:lstStyle/>
          <a:p>
            <a:r>
              <a:rPr lang="en-US" dirty="0" smtClean="0"/>
              <a:t>Public Health Service Guidelines</a:t>
            </a:r>
            <a:endParaRPr lang="en-US" dirty="0"/>
          </a:p>
        </p:txBody>
      </p:sp>
      <p:sp>
        <p:nvSpPr>
          <p:cNvPr id="6" name="Title 5"/>
          <p:cNvSpPr>
            <a:spLocks noGrp="1"/>
          </p:cNvSpPr>
          <p:nvPr>
            <p:ph type="title"/>
          </p:nvPr>
        </p:nvSpPr>
        <p:spPr/>
        <p:txBody>
          <a:bodyPr/>
          <a:lstStyle/>
          <a:p>
            <a:r>
              <a:rPr lang="en-US" dirty="0" smtClean="0"/>
              <a:t>GSAHEC Services Are Based On:</a:t>
            </a:r>
            <a:endParaRPr lang="en-US" dirty="0"/>
          </a:p>
        </p:txBody>
      </p:sp>
      <p:sp>
        <p:nvSpPr>
          <p:cNvPr id="8" name="Footer Placeholder 7"/>
          <p:cNvSpPr>
            <a:spLocks noGrp="1"/>
          </p:cNvSpPr>
          <p:nvPr>
            <p:ph type="ftr" sz="quarter" idx="11"/>
          </p:nvPr>
        </p:nvSpPr>
        <p:spPr/>
        <p:txBody>
          <a:bodyPr/>
          <a:lstStyle/>
          <a:p>
            <a:pPr>
              <a:defRPr/>
            </a:pPr>
            <a:r>
              <a:rPr lang="en-US" dirty="0" smtClean="0"/>
              <a:t>GWTG: Pause. Prevent.  Protect </a:t>
            </a:r>
            <a:endParaRPr lang="en-US" dirty="0"/>
          </a:p>
        </p:txBody>
      </p:sp>
      <p:pic>
        <p:nvPicPr>
          <p:cNvPr id="9" name="Picture 10" descr="CDC Best Practices image.jpg"/>
          <p:cNvPicPr>
            <a:picLocks noGrp="1" noChangeAspect="1"/>
          </p:cNvPicPr>
          <p:nvPr>
            <p:ph sz="quarter" idx="2"/>
          </p:nvPr>
        </p:nvPicPr>
        <p:blipFill>
          <a:blip r:embed="rId2" cstate="print"/>
          <a:srcRect/>
          <a:stretch>
            <a:fillRect/>
          </a:stretch>
        </p:blipFill>
        <p:spPr bwMode="auto">
          <a:xfrm>
            <a:off x="815310" y="2471738"/>
            <a:ext cx="3014405" cy="3817937"/>
          </a:xfrm>
          <a:prstGeom prst="rect">
            <a:avLst/>
          </a:prstGeom>
          <a:noFill/>
          <a:ln w="9525">
            <a:noFill/>
            <a:miter lim="800000"/>
            <a:headEnd/>
            <a:tailEnd/>
          </a:ln>
        </p:spPr>
      </p:pic>
      <p:pic>
        <p:nvPicPr>
          <p:cNvPr id="10" name="Picture 11" descr="qrg.jpg"/>
          <p:cNvPicPr>
            <a:picLocks noGrp="1" noChangeAspect="1"/>
          </p:cNvPicPr>
          <p:nvPr>
            <p:ph sz="quarter" idx="4"/>
          </p:nvPr>
        </p:nvPicPr>
        <p:blipFill>
          <a:blip r:embed="rId3" cstate="print"/>
          <a:srcRect/>
          <a:stretch>
            <a:fillRect/>
          </a:stretch>
        </p:blipFill>
        <p:spPr bwMode="auto">
          <a:xfrm>
            <a:off x="5529272" y="2471738"/>
            <a:ext cx="2581255" cy="3821112"/>
          </a:xfrm>
          <a:prstGeom prst="rect">
            <a:avLst/>
          </a:prstGeom>
          <a:noFill/>
          <a:ln w="9525">
            <a:noFill/>
            <a:miter lim="800000"/>
            <a:headEnd/>
            <a:tailEnd/>
          </a:ln>
        </p:spPr>
      </p:pic>
      <p:sp>
        <p:nvSpPr>
          <p:cNvPr id="11" name="Date Placeholder 10"/>
          <p:cNvSpPr>
            <a:spLocks noGrp="1"/>
          </p:cNvSpPr>
          <p:nvPr>
            <p:ph type="dt" sz="half" idx="10"/>
          </p:nvPr>
        </p:nvSpPr>
        <p:spPr/>
        <p:txBody>
          <a:bodyPr/>
          <a:lstStyle/>
          <a:p>
            <a:pPr>
              <a:defRPr/>
            </a:pPr>
            <a:r>
              <a:rPr lang="en-US" dirty="0" smtClean="0"/>
              <a:t>Updated September 2013</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835025"/>
          </a:xfrm>
          <a:noFill/>
        </p:spPr>
        <p:txBody>
          <a:bodyPr/>
          <a:lstStyle/>
          <a:p>
            <a:pPr>
              <a:defRPr/>
            </a:pPr>
            <a:r>
              <a:rPr lang="en-US" sz="3200" dirty="0" smtClean="0">
                <a:cs typeface="Times New Roman" pitchFamily="18" charset="0"/>
              </a:rPr>
              <a:t>Tobacco Intervention Counseling Coverage</a:t>
            </a:r>
            <a:endParaRPr lang="en-US" sz="3200" dirty="0">
              <a:cs typeface="Times New Roman" pitchFamily="18" charset="0"/>
            </a:endParaRPr>
          </a:p>
        </p:txBody>
      </p:sp>
      <p:sp>
        <p:nvSpPr>
          <p:cNvPr id="3" name="Content Placeholder 2"/>
          <p:cNvSpPr>
            <a:spLocks noGrp="1"/>
          </p:cNvSpPr>
          <p:nvPr>
            <p:ph sz="quarter" idx="1"/>
          </p:nvPr>
        </p:nvSpPr>
        <p:spPr>
          <a:xfrm>
            <a:off x="304800" y="1600200"/>
            <a:ext cx="8504238" cy="4572000"/>
          </a:xfrm>
        </p:spPr>
        <p:txBody>
          <a:bodyPr/>
          <a:lstStyle/>
          <a:p>
            <a:pPr>
              <a:buFont typeface="Wingdings 2" pitchFamily="18" charset="2"/>
              <a:buNone/>
              <a:defRPr/>
            </a:pPr>
            <a:r>
              <a:rPr lang="en-US" sz="2000" b="1" dirty="0" smtClean="0">
                <a:cs typeface="Times New Roman" pitchFamily="18" charset="0"/>
              </a:rPr>
              <a:t>Affordable Care Act</a:t>
            </a:r>
            <a:endParaRPr lang="en-US" sz="2000" b="1" i="1" dirty="0" smtClean="0">
              <a:cs typeface="Times New Roman" pitchFamily="18" charset="0"/>
            </a:endParaRPr>
          </a:p>
          <a:p>
            <a:pPr>
              <a:buFont typeface="Wingdings 2" pitchFamily="18" charset="2"/>
              <a:buNone/>
              <a:defRPr/>
            </a:pPr>
            <a:r>
              <a:rPr lang="en-US" sz="2000" dirty="0" smtClean="0">
                <a:cs typeface="Times New Roman" pitchFamily="18" charset="0"/>
              </a:rPr>
              <a:t>Medicare will cover cessation counseling as a preventive service (outpatient and inpatient):</a:t>
            </a:r>
          </a:p>
          <a:p>
            <a:pPr>
              <a:buFont typeface="Wingdings 2" pitchFamily="18" charset="2"/>
              <a:buNone/>
              <a:defRPr/>
            </a:pPr>
            <a:endParaRPr lang="en-US" sz="1200" dirty="0" smtClean="0">
              <a:cs typeface="Times New Roman" pitchFamily="18" charset="0"/>
            </a:endParaRPr>
          </a:p>
          <a:p>
            <a:pPr>
              <a:buFont typeface="Wingdings 2" pitchFamily="18" charset="2"/>
              <a:buNone/>
              <a:defRPr/>
            </a:pPr>
            <a:r>
              <a:rPr lang="en-US" sz="2000" b="1" dirty="0" smtClean="0">
                <a:cs typeface="Times New Roman" pitchFamily="18" charset="0"/>
              </a:rPr>
              <a:t>Current ICD-9 Billing Codes: </a:t>
            </a:r>
          </a:p>
          <a:p>
            <a:pPr>
              <a:defRPr/>
            </a:pPr>
            <a:r>
              <a:rPr lang="en-US" sz="2000" b="1" dirty="0" smtClean="0">
                <a:cs typeface="Times New Roman" pitchFamily="18" charset="0"/>
              </a:rPr>
              <a:t>CPT 99406  </a:t>
            </a:r>
            <a:r>
              <a:rPr lang="en-US" sz="2000" dirty="0" smtClean="0">
                <a:cs typeface="Times New Roman" pitchFamily="18" charset="0"/>
              </a:rPr>
              <a:t>-- Intermediate 3-10 minutes           </a:t>
            </a:r>
            <a:r>
              <a:rPr lang="en-US" sz="2000" b="1" dirty="0" smtClean="0">
                <a:cs typeface="Times New Roman" pitchFamily="18" charset="0"/>
              </a:rPr>
              <a:t>$12.89</a:t>
            </a:r>
          </a:p>
          <a:p>
            <a:pPr>
              <a:defRPr/>
            </a:pPr>
            <a:r>
              <a:rPr lang="en-US" sz="2000" b="1" dirty="0" smtClean="0">
                <a:cs typeface="Times New Roman" pitchFamily="18" charset="0"/>
              </a:rPr>
              <a:t>CPT 99407  </a:t>
            </a:r>
            <a:r>
              <a:rPr lang="en-US" sz="2000" dirty="0" smtClean="0">
                <a:cs typeface="Times New Roman" pitchFamily="18" charset="0"/>
              </a:rPr>
              <a:t>-- Intensive ↑ 10 minutes                 </a:t>
            </a:r>
            <a:r>
              <a:rPr lang="en-US" sz="2000" b="1" dirty="0" smtClean="0">
                <a:cs typeface="Times New Roman" pitchFamily="18" charset="0"/>
              </a:rPr>
              <a:t>$24.83</a:t>
            </a:r>
          </a:p>
          <a:p>
            <a:pPr>
              <a:buNone/>
              <a:defRPr/>
            </a:pPr>
            <a:endParaRPr lang="en-US" sz="1200" dirty="0" smtClean="0">
              <a:cs typeface="Times New Roman" pitchFamily="18" charset="0"/>
            </a:endParaRPr>
          </a:p>
          <a:p>
            <a:pPr marL="0" indent="0">
              <a:buFont typeface="Wingdings 2" pitchFamily="18" charset="2"/>
              <a:buNone/>
              <a:defRPr/>
            </a:pPr>
            <a:r>
              <a:rPr lang="en-US" sz="2000" b="1" u="sng" dirty="0" smtClean="0">
                <a:cs typeface="Times New Roman" pitchFamily="18" charset="0"/>
              </a:rPr>
              <a:t>ICD-9</a:t>
            </a:r>
            <a:r>
              <a:rPr lang="en-US" sz="2000" b="1" dirty="0" smtClean="0">
                <a:cs typeface="Times New Roman" pitchFamily="18" charset="0"/>
              </a:rPr>
              <a:t> </a:t>
            </a:r>
            <a:r>
              <a:rPr lang="en-US" sz="2000" dirty="0" smtClean="0">
                <a:cs typeface="Times New Roman" pitchFamily="18" charset="0"/>
              </a:rPr>
              <a:t>– International Classification of Disease Book 9 - used by medical facilities for diagnosis coding</a:t>
            </a:r>
          </a:p>
          <a:p>
            <a:pPr marL="0" indent="0">
              <a:buFont typeface="Wingdings 2" pitchFamily="18" charset="2"/>
              <a:buNone/>
              <a:defRPr/>
            </a:pPr>
            <a:r>
              <a:rPr lang="en-US" sz="2000" b="1" u="sng" dirty="0" smtClean="0">
                <a:cs typeface="Times New Roman" pitchFamily="18" charset="0"/>
              </a:rPr>
              <a:t>CPT</a:t>
            </a:r>
            <a:r>
              <a:rPr lang="en-US" sz="2000" dirty="0" smtClean="0">
                <a:cs typeface="Times New Roman" pitchFamily="18" charset="0"/>
              </a:rPr>
              <a:t> – Current Procedural Terminology - codes to report medical services and procedures done by physicians</a:t>
            </a:r>
            <a:endParaRPr lang="en-US" sz="1400" dirty="0" smtClean="0">
              <a:cs typeface="Times New Roman" pitchFamily="18" charset="0"/>
            </a:endParaRPr>
          </a:p>
          <a:p>
            <a:pPr marL="0" indent="0" algn="ctr">
              <a:buFont typeface="Wingdings 2" pitchFamily="18" charset="2"/>
              <a:buNone/>
              <a:defRPr/>
            </a:pPr>
            <a:r>
              <a:rPr lang="en-US" sz="1400" i="1" dirty="0" smtClean="0">
                <a:cs typeface="Times New Roman" pitchFamily="18" charset="0"/>
              </a:rPr>
              <a:t>  </a:t>
            </a:r>
          </a:p>
          <a:p>
            <a:pPr marL="0" indent="0" algn="ctr">
              <a:buFont typeface="Wingdings 2" pitchFamily="18" charset="2"/>
              <a:buNone/>
              <a:defRPr/>
            </a:pPr>
            <a:r>
              <a:rPr lang="en-US" sz="1400" b="1" i="1" u="sng" dirty="0" smtClean="0">
                <a:cs typeface="Times New Roman" pitchFamily="18" charset="0"/>
              </a:rPr>
              <a:t>Rates not scheduled to change when ICD-10 takes effect October 1</a:t>
            </a:r>
            <a:r>
              <a:rPr lang="en-US" sz="1400" b="1" i="1" u="sng" baseline="30000" dirty="0" smtClean="0">
                <a:cs typeface="Times New Roman" pitchFamily="18" charset="0"/>
              </a:rPr>
              <a:t>st</a:t>
            </a:r>
            <a:r>
              <a:rPr lang="en-US" sz="1400" b="1" i="1" u="sng" dirty="0" smtClean="0">
                <a:cs typeface="Times New Roman" pitchFamily="18" charset="0"/>
              </a:rPr>
              <a:t>, 2013</a:t>
            </a:r>
            <a:endParaRPr lang="en-US" sz="1400" b="1" u="sng" dirty="0" smtClean="0">
              <a:cs typeface="Times New Roman" pitchFamily="18" charset="0"/>
            </a:endParaRPr>
          </a:p>
          <a:p>
            <a:pPr marL="0" indent="0">
              <a:buFont typeface="Wingdings 2" pitchFamily="18" charset="2"/>
              <a:buNone/>
              <a:defRPr/>
            </a:pPr>
            <a:endParaRPr lang="en-US" sz="2000" u="sng" dirty="0" smtClean="0"/>
          </a:p>
        </p:txBody>
      </p:sp>
      <p:sp>
        <p:nvSpPr>
          <p:cNvPr id="4" name="Date Placeholder 3"/>
          <p:cNvSpPr>
            <a:spLocks noGrp="1"/>
          </p:cNvSpPr>
          <p:nvPr>
            <p:ph type="dt" sz="half" idx="10"/>
          </p:nvPr>
        </p:nvSpPr>
        <p:spPr/>
        <p:txBody>
          <a:bodyPr/>
          <a:lstStyle/>
          <a:p>
            <a:pPr>
              <a:defRPr/>
            </a:pPr>
            <a:r>
              <a:rPr lang="en-US" dirty="0" smtClean="0"/>
              <a:t>Updated September 2013</a:t>
            </a:r>
            <a:endParaRPr lang="en-US" dirty="0"/>
          </a:p>
        </p:txBody>
      </p:sp>
      <p:sp>
        <p:nvSpPr>
          <p:cNvPr id="5" name="Footer Placeholder 4"/>
          <p:cNvSpPr>
            <a:spLocks noGrp="1"/>
          </p:cNvSpPr>
          <p:nvPr>
            <p:ph type="ftr" sz="quarter" idx="11"/>
          </p:nvPr>
        </p:nvSpPr>
        <p:spPr/>
        <p:txBody>
          <a:bodyPr/>
          <a:lstStyle/>
          <a:p>
            <a:pPr>
              <a:defRPr/>
            </a:pPr>
            <a:r>
              <a:rPr lang="en-US" dirty="0" smtClean="0"/>
              <a:t>GWTG: Pause. Prevent.  Protect </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839200" cy="914400"/>
          </a:xfrm>
          <a:noFill/>
        </p:spPr>
        <p:txBody>
          <a:bodyPr anchor="ctr">
            <a:noAutofit/>
          </a:bodyPr>
          <a:lstStyle/>
          <a:p>
            <a:pPr>
              <a:defRPr/>
            </a:pPr>
            <a:r>
              <a:rPr lang="en-US" sz="3600" dirty="0">
                <a:cs typeface="Times New Roman" pitchFamily="18" charset="0"/>
              </a:rPr>
              <a:t>Medicare Reimbursement </a:t>
            </a:r>
            <a:r>
              <a:rPr lang="en-US" sz="3600" dirty="0" smtClean="0">
                <a:cs typeface="Times New Roman" pitchFamily="18" charset="0"/>
              </a:rPr>
              <a:t>Rates</a:t>
            </a:r>
            <a:endParaRPr lang="en-US" sz="3600" dirty="0">
              <a:cs typeface="Times New Roman" pitchFamily="18" charset="0"/>
            </a:endParaRPr>
          </a:p>
        </p:txBody>
      </p:sp>
      <p:graphicFrame>
        <p:nvGraphicFramePr>
          <p:cNvPr id="6" name="Content Placeholder 5"/>
          <p:cNvGraphicFramePr>
            <a:graphicFrameLocks noGrp="1"/>
          </p:cNvGraphicFramePr>
          <p:nvPr>
            <p:ph idx="13"/>
          </p:nvPr>
        </p:nvGraphicFramePr>
        <p:xfrm>
          <a:off x="304800" y="2834640"/>
          <a:ext cx="8534400" cy="2194560"/>
        </p:xfrm>
        <a:graphic>
          <a:graphicData uri="http://schemas.openxmlformats.org/drawingml/2006/table">
            <a:tbl>
              <a:tblPr firstRow="1" bandRow="1">
                <a:tableStyleId>{5C22544A-7EE6-4342-B048-85BDC9FD1C3A}</a:tableStyleId>
              </a:tblPr>
              <a:tblGrid>
                <a:gridCol w="2133600"/>
                <a:gridCol w="2060575"/>
                <a:gridCol w="2206625"/>
                <a:gridCol w="2133600"/>
              </a:tblGrid>
              <a:tr h="370840">
                <a:tc>
                  <a:txBody>
                    <a:bodyPr/>
                    <a:lstStyle/>
                    <a:p>
                      <a:r>
                        <a:rPr lang="en-US" sz="2400" dirty="0" smtClean="0">
                          <a:solidFill>
                            <a:schemeClr val="bg2"/>
                          </a:solidFill>
                          <a:latin typeface="+mn-lt"/>
                          <a:cs typeface="Times New Roman" pitchFamily="18" charset="0"/>
                        </a:rPr>
                        <a:t>Provider</a:t>
                      </a:r>
                    </a:p>
                    <a:p>
                      <a:r>
                        <a:rPr lang="en-US" sz="2400" dirty="0" smtClean="0">
                          <a:solidFill>
                            <a:schemeClr val="bg2"/>
                          </a:solidFill>
                          <a:latin typeface="+mn-lt"/>
                          <a:cs typeface="Times New Roman" pitchFamily="18" charset="0"/>
                        </a:rPr>
                        <a:t>Income</a:t>
                      </a:r>
                      <a:endParaRPr lang="en-US" sz="2400" dirty="0">
                        <a:solidFill>
                          <a:schemeClr val="bg2"/>
                        </a:solidFill>
                        <a:latin typeface="+mn-lt"/>
                        <a:cs typeface="Times New Roman" pitchFamily="18" charset="0"/>
                      </a:endParaRPr>
                    </a:p>
                  </a:txBody>
                  <a:tcPr/>
                </a:tc>
                <a:tc>
                  <a:txBody>
                    <a:bodyPr/>
                    <a:lstStyle/>
                    <a:p>
                      <a:r>
                        <a:rPr lang="en-US" sz="2400" dirty="0" smtClean="0">
                          <a:solidFill>
                            <a:schemeClr val="bg2"/>
                          </a:solidFill>
                          <a:latin typeface="+mn-lt"/>
                          <a:cs typeface="Times New Roman" pitchFamily="18" charset="0"/>
                        </a:rPr>
                        <a:t>2 patients / day</a:t>
                      </a:r>
                      <a:endParaRPr lang="en-US" sz="2400" dirty="0">
                        <a:solidFill>
                          <a:schemeClr val="bg2"/>
                        </a:solidFill>
                        <a:latin typeface="+mn-lt"/>
                        <a:cs typeface="Times New Roman" pitchFamily="18" charset="0"/>
                      </a:endParaRPr>
                    </a:p>
                  </a:txBody>
                  <a:tcPr/>
                </a:tc>
                <a:tc>
                  <a:txBody>
                    <a:bodyPr/>
                    <a:lstStyle/>
                    <a:p>
                      <a:r>
                        <a:rPr lang="en-US" sz="2400" dirty="0" smtClean="0">
                          <a:solidFill>
                            <a:schemeClr val="bg2"/>
                          </a:solidFill>
                          <a:latin typeface="+mn-lt"/>
                          <a:cs typeface="Times New Roman" pitchFamily="18" charset="0"/>
                        </a:rPr>
                        <a:t>4</a:t>
                      </a:r>
                      <a:r>
                        <a:rPr lang="en-US" sz="2400" baseline="0" dirty="0" smtClean="0">
                          <a:solidFill>
                            <a:schemeClr val="bg2"/>
                          </a:solidFill>
                          <a:latin typeface="+mn-lt"/>
                          <a:cs typeface="Times New Roman" pitchFamily="18" charset="0"/>
                        </a:rPr>
                        <a:t> patients / day</a:t>
                      </a:r>
                      <a:endParaRPr lang="en-US" sz="2400" dirty="0">
                        <a:solidFill>
                          <a:schemeClr val="bg2"/>
                        </a:solidFill>
                        <a:latin typeface="+mn-lt"/>
                        <a:cs typeface="Times New Roman" pitchFamily="18" charset="0"/>
                      </a:endParaRPr>
                    </a:p>
                  </a:txBody>
                  <a:tcPr/>
                </a:tc>
                <a:tc>
                  <a:txBody>
                    <a:bodyPr/>
                    <a:lstStyle/>
                    <a:p>
                      <a:r>
                        <a:rPr lang="en-US" sz="2400" dirty="0" smtClean="0">
                          <a:solidFill>
                            <a:schemeClr val="bg2"/>
                          </a:solidFill>
                          <a:latin typeface="+mn-lt"/>
                          <a:cs typeface="Times New Roman" pitchFamily="18" charset="0"/>
                        </a:rPr>
                        <a:t>10 patients / day</a:t>
                      </a:r>
                      <a:endParaRPr lang="en-US" sz="2400" dirty="0">
                        <a:solidFill>
                          <a:schemeClr val="bg2"/>
                        </a:solidFill>
                        <a:latin typeface="+mn-lt"/>
                        <a:cs typeface="Times New Roman" pitchFamily="18" charset="0"/>
                      </a:endParaRPr>
                    </a:p>
                  </a:txBody>
                  <a:tcPr/>
                </a:tc>
              </a:tr>
              <a:tr h="370840">
                <a:tc>
                  <a:txBody>
                    <a:bodyPr/>
                    <a:lstStyle/>
                    <a:p>
                      <a:r>
                        <a:rPr lang="en-US" sz="2400" dirty="0" smtClean="0">
                          <a:latin typeface="+mn-lt"/>
                          <a:cs typeface="Times New Roman" pitchFamily="18" charset="0"/>
                        </a:rPr>
                        <a:t>Daily</a:t>
                      </a:r>
                      <a:endParaRPr lang="en-US" sz="2400" dirty="0">
                        <a:latin typeface="+mn-lt"/>
                        <a:cs typeface="Times New Roman" pitchFamily="18" charset="0"/>
                      </a:endParaRPr>
                    </a:p>
                  </a:txBody>
                  <a:tcPr/>
                </a:tc>
                <a:tc>
                  <a:txBody>
                    <a:bodyPr/>
                    <a:lstStyle/>
                    <a:p>
                      <a:r>
                        <a:rPr lang="en-US" sz="2400" dirty="0" smtClean="0">
                          <a:latin typeface="+mn-lt"/>
                          <a:cs typeface="Times New Roman" pitchFamily="18" charset="0"/>
                        </a:rPr>
                        <a:t>$25.78</a:t>
                      </a:r>
                      <a:endParaRPr lang="en-US" sz="2400" dirty="0">
                        <a:latin typeface="+mn-lt"/>
                        <a:cs typeface="Times New Roman" pitchFamily="18" charset="0"/>
                      </a:endParaRPr>
                    </a:p>
                  </a:txBody>
                  <a:tcPr/>
                </a:tc>
                <a:tc>
                  <a:txBody>
                    <a:bodyPr/>
                    <a:lstStyle/>
                    <a:p>
                      <a:r>
                        <a:rPr lang="en-US" sz="2400" dirty="0" smtClean="0">
                          <a:latin typeface="+mn-lt"/>
                          <a:cs typeface="Times New Roman" pitchFamily="18" charset="0"/>
                        </a:rPr>
                        <a:t>$51.56</a:t>
                      </a:r>
                      <a:endParaRPr lang="en-US" sz="2400" dirty="0">
                        <a:latin typeface="+mn-lt"/>
                        <a:cs typeface="Times New Roman" pitchFamily="18" charset="0"/>
                      </a:endParaRPr>
                    </a:p>
                  </a:txBody>
                  <a:tcPr/>
                </a:tc>
                <a:tc>
                  <a:txBody>
                    <a:bodyPr/>
                    <a:lstStyle/>
                    <a:p>
                      <a:r>
                        <a:rPr lang="en-US" sz="2400" dirty="0" smtClean="0">
                          <a:latin typeface="+mn-lt"/>
                          <a:cs typeface="Times New Roman" pitchFamily="18" charset="0"/>
                        </a:rPr>
                        <a:t>$128.90</a:t>
                      </a:r>
                      <a:endParaRPr lang="en-US" sz="2400" dirty="0">
                        <a:latin typeface="+mn-lt"/>
                        <a:cs typeface="Times New Roman" pitchFamily="18" charset="0"/>
                      </a:endParaRPr>
                    </a:p>
                  </a:txBody>
                  <a:tcPr/>
                </a:tc>
              </a:tr>
              <a:tr h="370840">
                <a:tc>
                  <a:txBody>
                    <a:bodyPr/>
                    <a:lstStyle/>
                    <a:p>
                      <a:r>
                        <a:rPr lang="en-US" sz="2400" dirty="0" smtClean="0">
                          <a:latin typeface="+mn-lt"/>
                          <a:cs typeface="Times New Roman" pitchFamily="18" charset="0"/>
                        </a:rPr>
                        <a:t>Monthly</a:t>
                      </a:r>
                      <a:endParaRPr lang="en-US" sz="2400" dirty="0">
                        <a:latin typeface="+mn-lt"/>
                        <a:cs typeface="Times New Roman" pitchFamily="18" charset="0"/>
                      </a:endParaRPr>
                    </a:p>
                  </a:txBody>
                  <a:tcPr/>
                </a:tc>
                <a:tc>
                  <a:txBody>
                    <a:bodyPr/>
                    <a:lstStyle/>
                    <a:p>
                      <a:r>
                        <a:rPr lang="en-US" sz="2400" dirty="0" smtClean="0">
                          <a:latin typeface="+mn-lt"/>
                          <a:cs typeface="Times New Roman" pitchFamily="18" charset="0"/>
                        </a:rPr>
                        <a:t>$515.60</a:t>
                      </a:r>
                      <a:endParaRPr lang="en-US" sz="2400" dirty="0">
                        <a:latin typeface="+mn-lt"/>
                        <a:cs typeface="Times New Roman" pitchFamily="18" charset="0"/>
                      </a:endParaRPr>
                    </a:p>
                  </a:txBody>
                  <a:tcPr/>
                </a:tc>
                <a:tc>
                  <a:txBody>
                    <a:bodyPr/>
                    <a:lstStyle/>
                    <a:p>
                      <a:r>
                        <a:rPr lang="en-US" sz="2400" dirty="0" smtClean="0">
                          <a:latin typeface="+mn-lt"/>
                          <a:cs typeface="Times New Roman" pitchFamily="18" charset="0"/>
                        </a:rPr>
                        <a:t>$1,031.20</a:t>
                      </a:r>
                      <a:endParaRPr lang="en-US" sz="2400" dirty="0">
                        <a:latin typeface="+mn-lt"/>
                        <a:cs typeface="Times New Roman" pitchFamily="18" charset="0"/>
                      </a:endParaRPr>
                    </a:p>
                  </a:txBody>
                  <a:tcPr/>
                </a:tc>
                <a:tc>
                  <a:txBody>
                    <a:bodyPr/>
                    <a:lstStyle/>
                    <a:p>
                      <a:r>
                        <a:rPr lang="en-US" sz="2400" dirty="0" smtClean="0">
                          <a:latin typeface="+mn-lt"/>
                          <a:cs typeface="Times New Roman" pitchFamily="18" charset="0"/>
                        </a:rPr>
                        <a:t>$2,578.00</a:t>
                      </a:r>
                      <a:endParaRPr lang="en-US" sz="2400" dirty="0">
                        <a:latin typeface="+mn-lt"/>
                        <a:cs typeface="Times New Roman" pitchFamily="18" charset="0"/>
                      </a:endParaRPr>
                    </a:p>
                  </a:txBody>
                  <a:tcPr/>
                </a:tc>
              </a:tr>
              <a:tr h="370840">
                <a:tc>
                  <a:txBody>
                    <a:bodyPr/>
                    <a:lstStyle/>
                    <a:p>
                      <a:r>
                        <a:rPr lang="en-US" sz="2400" dirty="0" smtClean="0">
                          <a:latin typeface="+mn-lt"/>
                          <a:cs typeface="Times New Roman" pitchFamily="18" charset="0"/>
                        </a:rPr>
                        <a:t>Yearly</a:t>
                      </a:r>
                      <a:endParaRPr lang="en-US" sz="2400" dirty="0">
                        <a:latin typeface="+mn-lt"/>
                        <a:cs typeface="Times New Roman" pitchFamily="18" charset="0"/>
                      </a:endParaRPr>
                    </a:p>
                  </a:txBody>
                  <a:tcPr/>
                </a:tc>
                <a:tc>
                  <a:txBody>
                    <a:bodyPr/>
                    <a:lstStyle/>
                    <a:p>
                      <a:r>
                        <a:rPr lang="en-US" sz="2400" dirty="0" smtClean="0">
                          <a:latin typeface="+mn-lt"/>
                          <a:cs typeface="Times New Roman" pitchFamily="18" charset="0"/>
                        </a:rPr>
                        <a:t>$5,929.40</a:t>
                      </a:r>
                      <a:endParaRPr lang="en-US" sz="2400" dirty="0">
                        <a:latin typeface="+mn-lt"/>
                        <a:cs typeface="Times New Roman" pitchFamily="18" charset="0"/>
                      </a:endParaRPr>
                    </a:p>
                  </a:txBody>
                  <a:tcPr/>
                </a:tc>
                <a:tc>
                  <a:txBody>
                    <a:bodyPr/>
                    <a:lstStyle/>
                    <a:p>
                      <a:r>
                        <a:rPr lang="en-US" sz="2400" dirty="0" smtClean="0">
                          <a:latin typeface="+mn-lt"/>
                          <a:cs typeface="Times New Roman" pitchFamily="18" charset="0"/>
                        </a:rPr>
                        <a:t>$11,858.80</a:t>
                      </a:r>
                      <a:endParaRPr lang="en-US" sz="2400" dirty="0">
                        <a:latin typeface="+mn-lt"/>
                        <a:cs typeface="Times New Roman" pitchFamily="18" charset="0"/>
                      </a:endParaRPr>
                    </a:p>
                  </a:txBody>
                  <a:tcPr/>
                </a:tc>
                <a:tc>
                  <a:txBody>
                    <a:bodyPr/>
                    <a:lstStyle/>
                    <a:p>
                      <a:r>
                        <a:rPr lang="en-US" sz="2400" dirty="0" smtClean="0">
                          <a:latin typeface="+mn-lt"/>
                          <a:cs typeface="Times New Roman" pitchFamily="18" charset="0"/>
                        </a:rPr>
                        <a:t>$29,647.00</a:t>
                      </a:r>
                      <a:endParaRPr lang="en-US" sz="2400" dirty="0">
                        <a:latin typeface="+mn-lt"/>
                        <a:cs typeface="Times New Roman" pitchFamily="18" charset="0"/>
                      </a:endParaRPr>
                    </a:p>
                  </a:txBody>
                  <a:tcPr/>
                </a:tc>
              </a:tr>
            </a:tbl>
          </a:graphicData>
        </a:graphic>
      </p:graphicFrame>
      <p:sp>
        <p:nvSpPr>
          <p:cNvPr id="7" name="TextBox 6"/>
          <p:cNvSpPr txBox="1"/>
          <p:nvPr/>
        </p:nvSpPr>
        <p:spPr>
          <a:xfrm>
            <a:off x="228600" y="5181600"/>
            <a:ext cx="8610600" cy="1016000"/>
          </a:xfrm>
          <a:prstGeom prst="rect">
            <a:avLst/>
          </a:prstGeom>
          <a:noFill/>
        </p:spPr>
        <p:txBody>
          <a:bodyPr>
            <a:spAutoFit/>
          </a:bodyPr>
          <a:lstStyle/>
          <a:p>
            <a:pPr>
              <a:defRPr/>
            </a:pPr>
            <a:r>
              <a:rPr lang="en-US" sz="2000" dirty="0">
                <a:latin typeface="+mn-lt"/>
              </a:rPr>
              <a:t>  *</a:t>
            </a:r>
            <a:r>
              <a:rPr lang="en-US" sz="2000" dirty="0">
                <a:latin typeface="+mn-lt"/>
                <a:cs typeface="Times New Roman" pitchFamily="18" charset="0"/>
              </a:rPr>
              <a:t>Based on 20 work days/month, 2 weeks of vacation per year</a:t>
            </a:r>
          </a:p>
          <a:p>
            <a:pPr>
              <a:defRPr/>
            </a:pPr>
            <a:r>
              <a:rPr lang="en-US" sz="2000" dirty="0">
                <a:latin typeface="+mn-lt"/>
                <a:cs typeface="Times New Roman" pitchFamily="18" charset="0"/>
              </a:rPr>
              <a:t>**Physician’s Assistants, Nurse Practitioners, and Certified Nurse Specialists will receive 80% of stated benefit</a:t>
            </a:r>
          </a:p>
        </p:txBody>
      </p:sp>
      <p:sp>
        <p:nvSpPr>
          <p:cNvPr id="72735" name="Rectangle 7"/>
          <p:cNvSpPr>
            <a:spLocks noChangeArrowheads="1"/>
          </p:cNvSpPr>
          <p:nvPr/>
        </p:nvSpPr>
        <p:spPr bwMode="auto">
          <a:xfrm>
            <a:off x="685800" y="1244600"/>
            <a:ext cx="8001000" cy="584200"/>
          </a:xfrm>
          <a:prstGeom prst="rect">
            <a:avLst/>
          </a:prstGeom>
          <a:noFill/>
          <a:ln w="9525">
            <a:noFill/>
            <a:miter lim="800000"/>
            <a:headEnd/>
            <a:tailEnd/>
          </a:ln>
        </p:spPr>
        <p:txBody>
          <a:bodyPr>
            <a:spAutoFit/>
          </a:bodyPr>
          <a:lstStyle/>
          <a:p>
            <a:pPr algn="ctr"/>
            <a:r>
              <a:rPr lang="en-US" sz="3200" dirty="0">
                <a:latin typeface="+mj-lt"/>
                <a:cs typeface="Times New Roman" pitchFamily="18" charset="0"/>
              </a:rPr>
              <a:t>3–10 Minute Intervention at $12.89</a:t>
            </a:r>
          </a:p>
        </p:txBody>
      </p:sp>
      <p:sp>
        <p:nvSpPr>
          <p:cNvPr id="8" name="Date Placeholder 7"/>
          <p:cNvSpPr>
            <a:spLocks noGrp="1"/>
          </p:cNvSpPr>
          <p:nvPr>
            <p:ph type="dt" sz="half" idx="14"/>
          </p:nvPr>
        </p:nvSpPr>
        <p:spPr/>
        <p:txBody>
          <a:bodyPr/>
          <a:lstStyle/>
          <a:p>
            <a:pPr>
              <a:defRPr/>
            </a:pPr>
            <a:r>
              <a:rPr lang="en-US" dirty="0" smtClean="0"/>
              <a:t>Updated September 2013</a:t>
            </a:r>
            <a:endParaRPr lang="en-US" dirty="0"/>
          </a:p>
        </p:txBody>
      </p:sp>
      <p:sp>
        <p:nvSpPr>
          <p:cNvPr id="9" name="Footer Placeholder 8"/>
          <p:cNvSpPr>
            <a:spLocks noGrp="1"/>
          </p:cNvSpPr>
          <p:nvPr>
            <p:ph type="ftr" sz="quarter" idx="15"/>
          </p:nvPr>
        </p:nvSpPr>
        <p:spPr/>
        <p:txBody>
          <a:bodyPr/>
          <a:lstStyle/>
          <a:p>
            <a:pPr>
              <a:defRPr/>
            </a:pPr>
            <a:r>
              <a:rPr lang="en-US" dirty="0" smtClean="0"/>
              <a:t>GWTG: Pause. Prevent.  Protect </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ctrTitle"/>
          </p:nvPr>
        </p:nvSpPr>
        <p:spPr>
          <a:xfrm>
            <a:off x="152400" y="152400"/>
            <a:ext cx="8839200" cy="914400"/>
          </a:xfrm>
          <a:noFill/>
        </p:spPr>
        <p:txBody>
          <a:bodyPr anchor="ctr"/>
          <a:lstStyle/>
          <a:p>
            <a:r>
              <a:rPr lang="en-US" sz="3600" dirty="0" smtClean="0">
                <a:cs typeface="Times New Roman" pitchFamily="18" charset="0"/>
              </a:rPr>
              <a:t>Medicare Reimbursement Rates</a:t>
            </a:r>
          </a:p>
        </p:txBody>
      </p:sp>
      <p:graphicFrame>
        <p:nvGraphicFramePr>
          <p:cNvPr id="6" name="Content Placeholder 5"/>
          <p:cNvGraphicFramePr>
            <a:graphicFrameLocks noGrp="1"/>
          </p:cNvGraphicFramePr>
          <p:nvPr>
            <p:ph idx="13"/>
          </p:nvPr>
        </p:nvGraphicFramePr>
        <p:xfrm>
          <a:off x="304800" y="2834640"/>
          <a:ext cx="8534400" cy="2194560"/>
        </p:xfrm>
        <a:graphic>
          <a:graphicData uri="http://schemas.openxmlformats.org/drawingml/2006/table">
            <a:tbl>
              <a:tblPr firstRow="1" bandRow="1">
                <a:tableStyleId>{5C22544A-7EE6-4342-B048-85BDC9FD1C3A}</a:tableStyleId>
              </a:tblPr>
              <a:tblGrid>
                <a:gridCol w="2133600"/>
                <a:gridCol w="2060575"/>
                <a:gridCol w="2206625"/>
                <a:gridCol w="2133600"/>
              </a:tblGrid>
              <a:tr h="370840">
                <a:tc>
                  <a:txBody>
                    <a:bodyPr/>
                    <a:lstStyle/>
                    <a:p>
                      <a:r>
                        <a:rPr lang="en-US" sz="2400" dirty="0" smtClean="0">
                          <a:solidFill>
                            <a:schemeClr val="bg2"/>
                          </a:solidFill>
                          <a:latin typeface="+mn-lt"/>
                          <a:cs typeface="Times New Roman" pitchFamily="18" charset="0"/>
                        </a:rPr>
                        <a:t>Provider</a:t>
                      </a:r>
                    </a:p>
                    <a:p>
                      <a:r>
                        <a:rPr lang="en-US" sz="2400" dirty="0" smtClean="0">
                          <a:solidFill>
                            <a:schemeClr val="bg2"/>
                          </a:solidFill>
                          <a:latin typeface="+mn-lt"/>
                          <a:cs typeface="Times New Roman" pitchFamily="18" charset="0"/>
                        </a:rPr>
                        <a:t>Income</a:t>
                      </a:r>
                      <a:endParaRPr lang="en-US" sz="2400" dirty="0">
                        <a:solidFill>
                          <a:schemeClr val="bg2"/>
                        </a:solidFill>
                        <a:latin typeface="+mn-lt"/>
                        <a:cs typeface="Times New Roman" pitchFamily="18" charset="0"/>
                      </a:endParaRPr>
                    </a:p>
                  </a:txBody>
                  <a:tcPr/>
                </a:tc>
                <a:tc>
                  <a:txBody>
                    <a:bodyPr/>
                    <a:lstStyle/>
                    <a:p>
                      <a:r>
                        <a:rPr lang="en-US" sz="2400" dirty="0" smtClean="0">
                          <a:solidFill>
                            <a:schemeClr val="bg2"/>
                          </a:solidFill>
                          <a:latin typeface="+mn-lt"/>
                          <a:cs typeface="Times New Roman" pitchFamily="18" charset="0"/>
                        </a:rPr>
                        <a:t>2 patients / day</a:t>
                      </a:r>
                      <a:endParaRPr lang="en-US" sz="2400" dirty="0">
                        <a:solidFill>
                          <a:schemeClr val="bg2"/>
                        </a:solidFill>
                        <a:latin typeface="+mn-lt"/>
                        <a:cs typeface="Times New Roman" pitchFamily="18" charset="0"/>
                      </a:endParaRPr>
                    </a:p>
                  </a:txBody>
                  <a:tcPr/>
                </a:tc>
                <a:tc>
                  <a:txBody>
                    <a:bodyPr/>
                    <a:lstStyle/>
                    <a:p>
                      <a:r>
                        <a:rPr lang="en-US" sz="2400" dirty="0" smtClean="0">
                          <a:solidFill>
                            <a:schemeClr val="bg2"/>
                          </a:solidFill>
                          <a:latin typeface="+mn-lt"/>
                          <a:cs typeface="Times New Roman" pitchFamily="18" charset="0"/>
                        </a:rPr>
                        <a:t>4</a:t>
                      </a:r>
                      <a:r>
                        <a:rPr lang="en-US" sz="2400" baseline="0" dirty="0" smtClean="0">
                          <a:solidFill>
                            <a:schemeClr val="bg2"/>
                          </a:solidFill>
                          <a:latin typeface="+mn-lt"/>
                          <a:cs typeface="Times New Roman" pitchFamily="18" charset="0"/>
                        </a:rPr>
                        <a:t> patients / day</a:t>
                      </a:r>
                      <a:endParaRPr lang="en-US" sz="2400" dirty="0">
                        <a:solidFill>
                          <a:schemeClr val="bg2"/>
                        </a:solidFill>
                        <a:latin typeface="+mn-lt"/>
                        <a:cs typeface="Times New Roman" pitchFamily="18" charset="0"/>
                      </a:endParaRPr>
                    </a:p>
                  </a:txBody>
                  <a:tcPr/>
                </a:tc>
                <a:tc>
                  <a:txBody>
                    <a:bodyPr/>
                    <a:lstStyle/>
                    <a:p>
                      <a:r>
                        <a:rPr lang="en-US" sz="2400" dirty="0" smtClean="0">
                          <a:solidFill>
                            <a:schemeClr val="bg2"/>
                          </a:solidFill>
                          <a:latin typeface="+mn-lt"/>
                          <a:cs typeface="Times New Roman" pitchFamily="18" charset="0"/>
                        </a:rPr>
                        <a:t>10 patients / day</a:t>
                      </a:r>
                      <a:endParaRPr lang="en-US" sz="2400" dirty="0">
                        <a:solidFill>
                          <a:schemeClr val="bg2"/>
                        </a:solidFill>
                        <a:latin typeface="+mn-lt"/>
                        <a:cs typeface="Times New Roman" pitchFamily="18" charset="0"/>
                      </a:endParaRPr>
                    </a:p>
                  </a:txBody>
                  <a:tcPr/>
                </a:tc>
              </a:tr>
              <a:tr h="370840">
                <a:tc>
                  <a:txBody>
                    <a:bodyPr/>
                    <a:lstStyle/>
                    <a:p>
                      <a:r>
                        <a:rPr lang="en-US" sz="2400" dirty="0" smtClean="0">
                          <a:latin typeface="+mn-lt"/>
                          <a:cs typeface="Times New Roman" pitchFamily="18" charset="0"/>
                        </a:rPr>
                        <a:t>Daily</a:t>
                      </a:r>
                      <a:endParaRPr lang="en-US" sz="2400" dirty="0">
                        <a:latin typeface="+mn-lt"/>
                        <a:cs typeface="Times New Roman" pitchFamily="18" charset="0"/>
                      </a:endParaRPr>
                    </a:p>
                  </a:txBody>
                  <a:tcPr/>
                </a:tc>
                <a:tc>
                  <a:txBody>
                    <a:bodyPr/>
                    <a:lstStyle/>
                    <a:p>
                      <a:r>
                        <a:rPr lang="en-US" sz="2400" dirty="0" smtClean="0">
                          <a:latin typeface="+mn-lt"/>
                          <a:cs typeface="Times New Roman" pitchFamily="18" charset="0"/>
                        </a:rPr>
                        <a:t>$49.66</a:t>
                      </a:r>
                      <a:endParaRPr lang="en-US" sz="2400" dirty="0">
                        <a:latin typeface="+mn-lt"/>
                        <a:cs typeface="Times New Roman" pitchFamily="18" charset="0"/>
                      </a:endParaRPr>
                    </a:p>
                  </a:txBody>
                  <a:tcPr/>
                </a:tc>
                <a:tc>
                  <a:txBody>
                    <a:bodyPr/>
                    <a:lstStyle/>
                    <a:p>
                      <a:r>
                        <a:rPr lang="en-US" sz="2400" dirty="0" smtClean="0">
                          <a:latin typeface="+mn-lt"/>
                          <a:cs typeface="Times New Roman" pitchFamily="18" charset="0"/>
                        </a:rPr>
                        <a:t>$99.32</a:t>
                      </a:r>
                      <a:endParaRPr lang="en-US" sz="2400" dirty="0">
                        <a:latin typeface="+mn-lt"/>
                        <a:cs typeface="Times New Roman" pitchFamily="18" charset="0"/>
                      </a:endParaRPr>
                    </a:p>
                  </a:txBody>
                  <a:tcPr/>
                </a:tc>
                <a:tc>
                  <a:txBody>
                    <a:bodyPr/>
                    <a:lstStyle/>
                    <a:p>
                      <a:r>
                        <a:rPr lang="en-US" sz="2400" dirty="0" smtClean="0">
                          <a:latin typeface="+mn-lt"/>
                          <a:cs typeface="Times New Roman" pitchFamily="18" charset="0"/>
                        </a:rPr>
                        <a:t>$248.30</a:t>
                      </a:r>
                      <a:endParaRPr lang="en-US" sz="2400" dirty="0">
                        <a:latin typeface="+mn-lt"/>
                        <a:cs typeface="Times New Roman" pitchFamily="18" charset="0"/>
                      </a:endParaRPr>
                    </a:p>
                  </a:txBody>
                  <a:tcPr/>
                </a:tc>
              </a:tr>
              <a:tr h="370840">
                <a:tc>
                  <a:txBody>
                    <a:bodyPr/>
                    <a:lstStyle/>
                    <a:p>
                      <a:r>
                        <a:rPr lang="en-US" sz="2400" dirty="0" smtClean="0">
                          <a:latin typeface="+mn-lt"/>
                          <a:cs typeface="Times New Roman" pitchFamily="18" charset="0"/>
                        </a:rPr>
                        <a:t>Monthly</a:t>
                      </a:r>
                      <a:endParaRPr lang="en-US" sz="2400" dirty="0">
                        <a:latin typeface="+mn-lt"/>
                        <a:cs typeface="Times New Roman" pitchFamily="18" charset="0"/>
                      </a:endParaRPr>
                    </a:p>
                  </a:txBody>
                  <a:tcPr/>
                </a:tc>
                <a:tc>
                  <a:txBody>
                    <a:bodyPr/>
                    <a:lstStyle/>
                    <a:p>
                      <a:r>
                        <a:rPr lang="en-US" sz="2400" dirty="0" smtClean="0">
                          <a:latin typeface="+mn-lt"/>
                          <a:cs typeface="Times New Roman" pitchFamily="18" charset="0"/>
                        </a:rPr>
                        <a:t>$993.20</a:t>
                      </a:r>
                      <a:endParaRPr lang="en-US" sz="2400" dirty="0">
                        <a:latin typeface="+mn-lt"/>
                        <a:cs typeface="Times New Roman" pitchFamily="18" charset="0"/>
                      </a:endParaRPr>
                    </a:p>
                  </a:txBody>
                  <a:tcPr/>
                </a:tc>
                <a:tc>
                  <a:txBody>
                    <a:bodyPr/>
                    <a:lstStyle/>
                    <a:p>
                      <a:r>
                        <a:rPr lang="en-US" sz="2400" dirty="0" smtClean="0">
                          <a:latin typeface="+mn-lt"/>
                          <a:cs typeface="Times New Roman" pitchFamily="18" charset="0"/>
                        </a:rPr>
                        <a:t>$1,986.40</a:t>
                      </a:r>
                      <a:endParaRPr lang="en-US" sz="2400" dirty="0">
                        <a:latin typeface="+mn-lt"/>
                        <a:cs typeface="Times New Roman" pitchFamily="18" charset="0"/>
                      </a:endParaRPr>
                    </a:p>
                  </a:txBody>
                  <a:tcPr/>
                </a:tc>
                <a:tc>
                  <a:txBody>
                    <a:bodyPr/>
                    <a:lstStyle/>
                    <a:p>
                      <a:r>
                        <a:rPr lang="en-US" sz="2400" dirty="0" smtClean="0">
                          <a:latin typeface="+mn-lt"/>
                          <a:cs typeface="Times New Roman" pitchFamily="18" charset="0"/>
                        </a:rPr>
                        <a:t>$4,966.00</a:t>
                      </a:r>
                      <a:endParaRPr lang="en-US" sz="2400" dirty="0">
                        <a:latin typeface="+mn-lt"/>
                        <a:cs typeface="Times New Roman" pitchFamily="18" charset="0"/>
                      </a:endParaRPr>
                    </a:p>
                  </a:txBody>
                  <a:tcPr/>
                </a:tc>
              </a:tr>
              <a:tr h="370840">
                <a:tc>
                  <a:txBody>
                    <a:bodyPr/>
                    <a:lstStyle/>
                    <a:p>
                      <a:r>
                        <a:rPr lang="en-US" sz="2400" dirty="0" smtClean="0">
                          <a:latin typeface="+mn-lt"/>
                        </a:rPr>
                        <a:t>Yearly</a:t>
                      </a:r>
                      <a:endParaRPr lang="en-US" sz="2400" dirty="0">
                        <a:latin typeface="+mn-lt"/>
                      </a:endParaRPr>
                    </a:p>
                  </a:txBody>
                  <a:tcPr/>
                </a:tc>
                <a:tc>
                  <a:txBody>
                    <a:bodyPr/>
                    <a:lstStyle/>
                    <a:p>
                      <a:r>
                        <a:rPr lang="en-US" sz="2400" dirty="0" smtClean="0">
                          <a:latin typeface="+mn-lt"/>
                          <a:cs typeface="Times New Roman" pitchFamily="18" charset="0"/>
                        </a:rPr>
                        <a:t>$11,421.80</a:t>
                      </a:r>
                      <a:endParaRPr lang="en-US" sz="2400" dirty="0">
                        <a:latin typeface="+mn-lt"/>
                        <a:cs typeface="Times New Roman" pitchFamily="18" charset="0"/>
                      </a:endParaRPr>
                    </a:p>
                  </a:txBody>
                  <a:tcPr/>
                </a:tc>
                <a:tc>
                  <a:txBody>
                    <a:bodyPr/>
                    <a:lstStyle/>
                    <a:p>
                      <a:r>
                        <a:rPr lang="en-US" sz="2400" dirty="0" smtClean="0">
                          <a:latin typeface="+mn-lt"/>
                          <a:cs typeface="Times New Roman" pitchFamily="18" charset="0"/>
                        </a:rPr>
                        <a:t>$22,843.60</a:t>
                      </a:r>
                      <a:endParaRPr lang="en-US" sz="2400" dirty="0">
                        <a:latin typeface="+mn-lt"/>
                        <a:cs typeface="Times New Roman" pitchFamily="18" charset="0"/>
                      </a:endParaRPr>
                    </a:p>
                  </a:txBody>
                  <a:tcPr/>
                </a:tc>
                <a:tc>
                  <a:txBody>
                    <a:bodyPr/>
                    <a:lstStyle/>
                    <a:p>
                      <a:r>
                        <a:rPr lang="en-US" sz="2400" dirty="0" smtClean="0">
                          <a:latin typeface="+mn-lt"/>
                          <a:cs typeface="Times New Roman" pitchFamily="18" charset="0"/>
                        </a:rPr>
                        <a:t>$57,109.00</a:t>
                      </a:r>
                      <a:endParaRPr lang="en-US" sz="2400" dirty="0">
                        <a:latin typeface="+mn-lt"/>
                        <a:cs typeface="Times New Roman" pitchFamily="18" charset="0"/>
                      </a:endParaRPr>
                    </a:p>
                  </a:txBody>
                  <a:tcPr/>
                </a:tc>
              </a:tr>
            </a:tbl>
          </a:graphicData>
        </a:graphic>
      </p:graphicFrame>
      <p:sp>
        <p:nvSpPr>
          <p:cNvPr id="7" name="TextBox 6"/>
          <p:cNvSpPr txBox="1"/>
          <p:nvPr/>
        </p:nvSpPr>
        <p:spPr>
          <a:xfrm>
            <a:off x="228600" y="5156200"/>
            <a:ext cx="8610600" cy="1016000"/>
          </a:xfrm>
          <a:prstGeom prst="rect">
            <a:avLst/>
          </a:prstGeom>
          <a:noFill/>
        </p:spPr>
        <p:txBody>
          <a:bodyPr>
            <a:spAutoFit/>
          </a:bodyPr>
          <a:lstStyle/>
          <a:p>
            <a:pPr>
              <a:defRPr/>
            </a:pPr>
            <a:r>
              <a:rPr lang="en-US" sz="2000" dirty="0">
                <a:latin typeface="+mn-lt"/>
              </a:rPr>
              <a:t>  </a:t>
            </a:r>
            <a:r>
              <a:rPr lang="en-US" sz="2000" dirty="0">
                <a:latin typeface="+mn-lt"/>
                <a:cs typeface="Times New Roman" pitchFamily="18" charset="0"/>
              </a:rPr>
              <a:t>*Based on 20 work days/month, 2 weeks of vacation per year</a:t>
            </a:r>
          </a:p>
          <a:p>
            <a:pPr>
              <a:defRPr/>
            </a:pPr>
            <a:r>
              <a:rPr lang="en-US" sz="2000" dirty="0">
                <a:latin typeface="+mn-lt"/>
                <a:cs typeface="Times New Roman" pitchFamily="18" charset="0"/>
              </a:rPr>
              <a:t>**Physician’s Assistants, Nurse Practitioners, and Certified Nurse Specialists will receive 80% of stated benefit</a:t>
            </a:r>
          </a:p>
        </p:txBody>
      </p:sp>
      <p:sp>
        <p:nvSpPr>
          <p:cNvPr id="73759" name="Rectangle 7"/>
          <p:cNvSpPr>
            <a:spLocks noChangeArrowheads="1"/>
          </p:cNvSpPr>
          <p:nvPr/>
        </p:nvSpPr>
        <p:spPr bwMode="auto">
          <a:xfrm>
            <a:off x="533400" y="1244600"/>
            <a:ext cx="8001000" cy="584200"/>
          </a:xfrm>
          <a:prstGeom prst="rect">
            <a:avLst/>
          </a:prstGeom>
          <a:noFill/>
          <a:ln w="9525">
            <a:noFill/>
            <a:miter lim="800000"/>
            <a:headEnd/>
            <a:tailEnd/>
          </a:ln>
        </p:spPr>
        <p:txBody>
          <a:bodyPr>
            <a:spAutoFit/>
          </a:bodyPr>
          <a:lstStyle/>
          <a:p>
            <a:pPr algn="ctr"/>
            <a:r>
              <a:rPr lang="en-US" sz="3200" dirty="0">
                <a:latin typeface="+mj-lt"/>
                <a:cs typeface="Times New Roman" pitchFamily="18" charset="0"/>
              </a:rPr>
              <a:t>10 + Minute Intervention at $24.83</a:t>
            </a:r>
          </a:p>
        </p:txBody>
      </p:sp>
      <p:sp>
        <p:nvSpPr>
          <p:cNvPr id="8" name="Date Placeholder 7"/>
          <p:cNvSpPr>
            <a:spLocks noGrp="1"/>
          </p:cNvSpPr>
          <p:nvPr>
            <p:ph type="dt" sz="half" idx="14"/>
          </p:nvPr>
        </p:nvSpPr>
        <p:spPr/>
        <p:txBody>
          <a:bodyPr/>
          <a:lstStyle/>
          <a:p>
            <a:pPr>
              <a:defRPr/>
            </a:pPr>
            <a:r>
              <a:rPr lang="en-US" dirty="0" smtClean="0"/>
              <a:t>Updated September 2013</a:t>
            </a:r>
            <a:endParaRPr lang="en-US" dirty="0"/>
          </a:p>
        </p:txBody>
      </p:sp>
      <p:sp>
        <p:nvSpPr>
          <p:cNvPr id="9" name="Footer Placeholder 8"/>
          <p:cNvSpPr>
            <a:spLocks noGrp="1"/>
          </p:cNvSpPr>
          <p:nvPr>
            <p:ph type="ftr" sz="quarter" idx="15"/>
          </p:nvPr>
        </p:nvSpPr>
        <p:spPr/>
        <p:txBody>
          <a:bodyPr/>
          <a:lstStyle/>
          <a:p>
            <a:pPr>
              <a:defRPr/>
            </a:pPr>
            <a:r>
              <a:rPr lang="en-US" dirty="0" smtClean="0"/>
              <a:t>GWTG: Pause. Prevent.  Protect </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152400" y="152400"/>
            <a:ext cx="8839200" cy="835025"/>
          </a:xfrm>
          <a:noFill/>
        </p:spPr>
        <p:txBody>
          <a:bodyPr/>
          <a:lstStyle/>
          <a:p>
            <a:r>
              <a:rPr lang="en-US" sz="3600" dirty="0" smtClean="0">
                <a:cs typeface="Times New Roman" pitchFamily="18" charset="0"/>
              </a:rPr>
              <a:t>Private Insurance Reimbursement</a:t>
            </a:r>
            <a:endParaRPr lang="en-US" dirty="0" smtClean="0">
              <a:cs typeface="Times New Roman" pitchFamily="18" charset="0"/>
            </a:endParaRPr>
          </a:p>
        </p:txBody>
      </p:sp>
      <p:sp>
        <p:nvSpPr>
          <p:cNvPr id="74755" name="Content Placeholder 2"/>
          <p:cNvSpPr>
            <a:spLocks noGrp="1"/>
          </p:cNvSpPr>
          <p:nvPr>
            <p:ph sz="quarter" idx="1"/>
          </p:nvPr>
        </p:nvSpPr>
        <p:spPr>
          <a:xfrm>
            <a:off x="301625" y="1905000"/>
            <a:ext cx="8504238" cy="4648200"/>
          </a:xfrm>
        </p:spPr>
        <p:txBody>
          <a:bodyPr/>
          <a:lstStyle/>
          <a:p>
            <a:pPr>
              <a:buFont typeface="Wingdings 2" pitchFamily="18" charset="2"/>
              <a:buNone/>
            </a:pPr>
            <a:r>
              <a:rPr lang="en-US" sz="2000" b="1" dirty="0" smtClean="0"/>
              <a:t>    </a:t>
            </a:r>
            <a:r>
              <a:rPr lang="en-US" sz="2000" b="1" dirty="0" smtClean="0">
                <a:cs typeface="Times New Roman" pitchFamily="18" charset="0"/>
              </a:rPr>
              <a:t>Florida does not mandate cessation counseling coverage for private insurance plans. </a:t>
            </a:r>
          </a:p>
          <a:p>
            <a:r>
              <a:rPr lang="en-US" sz="2000" dirty="0" smtClean="0">
                <a:cs typeface="Times New Roman" pitchFamily="18" charset="0"/>
              </a:rPr>
              <a:t>When plans </a:t>
            </a:r>
            <a:r>
              <a:rPr lang="en-US" sz="2000" u="sng" dirty="0" smtClean="0">
                <a:cs typeface="Times New Roman" pitchFamily="18" charset="0"/>
              </a:rPr>
              <a:t>do</a:t>
            </a:r>
            <a:r>
              <a:rPr lang="en-US" sz="2000" dirty="0" smtClean="0">
                <a:cs typeface="Times New Roman" pitchFamily="18" charset="0"/>
              </a:rPr>
              <a:t> cover counseling, physicians can bill for it using the </a:t>
            </a:r>
            <a:r>
              <a:rPr lang="en-US" sz="2000" b="1" dirty="0" smtClean="0">
                <a:solidFill>
                  <a:schemeClr val="accent2">
                    <a:lumMod val="75000"/>
                  </a:schemeClr>
                </a:solidFill>
                <a:cs typeface="Times New Roman" pitchFamily="18" charset="0"/>
              </a:rPr>
              <a:t>ICD-9</a:t>
            </a:r>
            <a:r>
              <a:rPr lang="en-US" sz="2000" b="1" dirty="0" smtClean="0">
                <a:solidFill>
                  <a:schemeClr val="tx2"/>
                </a:solidFill>
                <a:cs typeface="Times New Roman" pitchFamily="18" charset="0"/>
              </a:rPr>
              <a:t> </a:t>
            </a:r>
            <a:r>
              <a:rPr lang="en-US" sz="2000" dirty="0" smtClean="0">
                <a:cs typeface="Times New Roman" pitchFamily="18" charset="0"/>
              </a:rPr>
              <a:t>code for tobacco dependence, </a:t>
            </a:r>
            <a:r>
              <a:rPr lang="en-US" sz="2000" b="1" dirty="0" smtClean="0">
                <a:solidFill>
                  <a:schemeClr val="accent2">
                    <a:lumMod val="75000"/>
                  </a:schemeClr>
                </a:solidFill>
                <a:cs typeface="Times New Roman" pitchFamily="18" charset="0"/>
              </a:rPr>
              <a:t>305.1 </a:t>
            </a:r>
            <a:r>
              <a:rPr lang="en-US" sz="2000" dirty="0" smtClean="0">
                <a:cs typeface="Times New Roman" pitchFamily="18" charset="0"/>
              </a:rPr>
              <a:t>(tobacco abuse).</a:t>
            </a:r>
          </a:p>
          <a:p>
            <a:r>
              <a:rPr lang="en-US" sz="2000" dirty="0" smtClean="0">
                <a:cs typeface="Times New Roman" pitchFamily="18" charset="0"/>
              </a:rPr>
              <a:t>Include the appropriate </a:t>
            </a:r>
            <a:r>
              <a:rPr lang="en-US" sz="2000" b="1" dirty="0" smtClean="0">
                <a:solidFill>
                  <a:schemeClr val="accent2">
                    <a:lumMod val="75000"/>
                  </a:schemeClr>
                </a:solidFill>
                <a:cs typeface="Times New Roman" pitchFamily="18" charset="0"/>
              </a:rPr>
              <a:t>CPT code </a:t>
            </a:r>
            <a:r>
              <a:rPr lang="en-US" sz="2000" dirty="0" smtClean="0">
                <a:cs typeface="Times New Roman" pitchFamily="18" charset="0"/>
              </a:rPr>
              <a:t>for preventive medicine and counseling, and risk factor reduction interventions services codes </a:t>
            </a:r>
            <a:r>
              <a:rPr lang="en-US" sz="2000" b="1" dirty="0" smtClean="0">
                <a:solidFill>
                  <a:schemeClr val="accent2">
                    <a:lumMod val="75000"/>
                  </a:schemeClr>
                </a:solidFill>
                <a:cs typeface="Times New Roman" pitchFamily="18" charset="0"/>
              </a:rPr>
              <a:t># 99401-99404</a:t>
            </a:r>
            <a:r>
              <a:rPr lang="en-US" sz="2000" dirty="0" smtClean="0">
                <a:solidFill>
                  <a:schemeClr val="tx2"/>
                </a:solidFill>
                <a:cs typeface="Times New Roman" pitchFamily="18" charset="0"/>
              </a:rPr>
              <a:t>.  </a:t>
            </a:r>
            <a:r>
              <a:rPr lang="en-US" sz="2000" dirty="0" smtClean="0">
                <a:cs typeface="Times New Roman" pitchFamily="18" charset="0"/>
              </a:rPr>
              <a:t>Not to be used for patients with symptoms of established illness. </a:t>
            </a:r>
          </a:p>
          <a:p>
            <a:r>
              <a:rPr lang="en-US" sz="2000" dirty="0" smtClean="0">
                <a:cs typeface="Times New Roman" pitchFamily="18" charset="0"/>
              </a:rPr>
              <a:t>Prescription drug coverage varies according to plan.  </a:t>
            </a:r>
          </a:p>
          <a:p>
            <a:r>
              <a:rPr lang="en-US" sz="2000" dirty="0" smtClean="0">
                <a:cs typeface="Times New Roman" pitchFamily="18" charset="0"/>
              </a:rPr>
              <a:t>Generally, insurance companies may reimburse at Medicare rates, if not higher.</a:t>
            </a:r>
          </a:p>
          <a:p>
            <a:pPr>
              <a:buFont typeface="Wingdings 2" pitchFamily="18" charset="2"/>
              <a:buNone/>
            </a:pPr>
            <a:r>
              <a:rPr lang="en-US" sz="2000" b="1" dirty="0" smtClean="0">
                <a:cs typeface="Times New Roman" pitchFamily="18" charset="0"/>
              </a:rPr>
              <a:t>    </a:t>
            </a:r>
          </a:p>
          <a:p>
            <a:pPr>
              <a:buFont typeface="Wingdings 2" pitchFamily="18" charset="2"/>
              <a:buNone/>
            </a:pPr>
            <a:r>
              <a:rPr lang="en-US" sz="2000" b="1" dirty="0" smtClean="0">
                <a:cs typeface="Times New Roman" pitchFamily="18" charset="0"/>
              </a:rPr>
              <a:t>    Note</a:t>
            </a:r>
            <a:r>
              <a:rPr lang="en-US" sz="2000" dirty="0" smtClean="0">
                <a:cs typeface="Times New Roman" pitchFamily="18" charset="0"/>
              </a:rPr>
              <a:t>: Reimbursement is dependent upon the patient’s plan and the contract with the insurance company.</a:t>
            </a:r>
          </a:p>
        </p:txBody>
      </p:sp>
      <p:sp>
        <p:nvSpPr>
          <p:cNvPr id="4" name="Date Placeholder 3"/>
          <p:cNvSpPr>
            <a:spLocks noGrp="1"/>
          </p:cNvSpPr>
          <p:nvPr>
            <p:ph type="dt" sz="half" idx="10"/>
          </p:nvPr>
        </p:nvSpPr>
        <p:spPr/>
        <p:txBody>
          <a:bodyPr/>
          <a:lstStyle/>
          <a:p>
            <a:pPr>
              <a:defRPr/>
            </a:pPr>
            <a:r>
              <a:rPr lang="en-US" dirty="0" smtClean="0"/>
              <a:t>Updated September 2013</a:t>
            </a:r>
            <a:endParaRPr lang="en-US" dirty="0"/>
          </a:p>
        </p:txBody>
      </p:sp>
      <p:sp>
        <p:nvSpPr>
          <p:cNvPr id="5" name="Footer Placeholder 4"/>
          <p:cNvSpPr>
            <a:spLocks noGrp="1"/>
          </p:cNvSpPr>
          <p:nvPr>
            <p:ph type="ftr" sz="quarter" idx="11"/>
          </p:nvPr>
        </p:nvSpPr>
        <p:spPr/>
        <p:txBody>
          <a:bodyPr/>
          <a:lstStyle/>
          <a:p>
            <a:pPr>
              <a:defRPr/>
            </a:pPr>
            <a:r>
              <a:rPr lang="en-US" dirty="0" smtClean="0"/>
              <a:t>GWTG: Pause. Prevent.  Protect </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title"/>
          </p:nvPr>
        </p:nvSpPr>
        <p:spPr/>
        <p:txBody>
          <a:bodyPr/>
          <a:lstStyle/>
          <a:p>
            <a:r>
              <a:rPr lang="en-US" dirty="0" smtClean="0"/>
              <a:t>GSAHEC Tobacco Cessation Services</a:t>
            </a:r>
          </a:p>
        </p:txBody>
      </p:sp>
      <p:sp>
        <p:nvSpPr>
          <p:cNvPr id="56323" name="Rectangle 3"/>
          <p:cNvSpPr>
            <a:spLocks noGrp="1" noChangeArrowheads="1"/>
          </p:cNvSpPr>
          <p:nvPr>
            <p:ph sz="half" idx="1"/>
          </p:nvPr>
        </p:nvSpPr>
        <p:spPr>
          <a:xfrm>
            <a:off x="228600" y="1371600"/>
            <a:ext cx="4038600" cy="4681728"/>
          </a:xfrm>
        </p:spPr>
        <p:txBody>
          <a:bodyPr/>
          <a:lstStyle/>
          <a:p>
            <a:r>
              <a:rPr lang="en-US" sz="2300" b="1" dirty="0" smtClean="0"/>
              <a:t>Referral and Assessment </a:t>
            </a:r>
          </a:p>
          <a:p>
            <a:r>
              <a:rPr lang="en-US" sz="2300" b="1" dirty="0" smtClean="0"/>
              <a:t>Education on Five (5) Core Essentials:</a:t>
            </a:r>
          </a:p>
          <a:p>
            <a:pPr lvl="1"/>
            <a:r>
              <a:rPr lang="en-US" sz="1800" dirty="0" smtClean="0">
                <a:solidFill>
                  <a:schemeClr val="accent2">
                    <a:lumMod val="75000"/>
                  </a:schemeClr>
                </a:solidFill>
              </a:rPr>
              <a:t>Dangers of tobacco use</a:t>
            </a:r>
          </a:p>
          <a:p>
            <a:pPr lvl="1"/>
            <a:r>
              <a:rPr lang="en-US" sz="1800" dirty="0" smtClean="0">
                <a:solidFill>
                  <a:schemeClr val="accent2">
                    <a:lumMod val="75000"/>
                  </a:schemeClr>
                </a:solidFill>
              </a:rPr>
              <a:t>Benefits of quitting</a:t>
            </a:r>
          </a:p>
          <a:p>
            <a:pPr lvl="1"/>
            <a:r>
              <a:rPr lang="en-US" sz="1800" dirty="0" smtClean="0">
                <a:solidFill>
                  <a:schemeClr val="accent2">
                    <a:lumMod val="75000"/>
                  </a:schemeClr>
                </a:solidFill>
              </a:rPr>
              <a:t>Challenges of quitting</a:t>
            </a:r>
          </a:p>
          <a:p>
            <a:pPr lvl="1"/>
            <a:r>
              <a:rPr lang="en-US" sz="1800" dirty="0" smtClean="0">
                <a:solidFill>
                  <a:schemeClr val="accent2">
                    <a:lumMod val="75000"/>
                  </a:schemeClr>
                </a:solidFill>
              </a:rPr>
              <a:t>Aids for quitting</a:t>
            </a:r>
          </a:p>
          <a:p>
            <a:pPr lvl="1"/>
            <a:r>
              <a:rPr lang="en-US" sz="1800" dirty="0" smtClean="0">
                <a:solidFill>
                  <a:schemeClr val="accent2">
                    <a:lumMod val="75000"/>
                  </a:schemeClr>
                </a:solidFill>
              </a:rPr>
              <a:t>Support for quitting</a:t>
            </a:r>
          </a:p>
          <a:p>
            <a:r>
              <a:rPr lang="en-US" sz="2300" b="1" dirty="0" smtClean="0"/>
              <a:t>Free limited NRT for program participants</a:t>
            </a:r>
          </a:p>
          <a:p>
            <a:r>
              <a:rPr lang="en-US" sz="2300" b="1" dirty="0" smtClean="0"/>
              <a:t>Provided by Tobacco Cessation Specialists and trained facilitators</a:t>
            </a:r>
          </a:p>
          <a:p>
            <a:endParaRPr lang="en-US" sz="2400" b="1" dirty="0" smtClean="0"/>
          </a:p>
          <a:p>
            <a:endParaRPr lang="en-US" dirty="0" smtClean="0"/>
          </a:p>
        </p:txBody>
      </p:sp>
      <p:sp>
        <p:nvSpPr>
          <p:cNvPr id="6" name="Content Placeholder 5"/>
          <p:cNvSpPr>
            <a:spLocks noGrp="1"/>
          </p:cNvSpPr>
          <p:nvPr>
            <p:ph sz="half" idx="2"/>
          </p:nvPr>
        </p:nvSpPr>
        <p:spPr/>
        <p:txBody>
          <a:bodyPr/>
          <a:lstStyle/>
          <a:p>
            <a:endParaRPr lang="en-US" dirty="0" smtClean="0"/>
          </a:p>
          <a:p>
            <a:r>
              <a:rPr lang="en-US" b="1" i="1" dirty="0" smtClean="0"/>
              <a:t>Quit Smoking Now </a:t>
            </a:r>
            <a:r>
              <a:rPr lang="en-US" b="1" dirty="0" smtClean="0"/>
              <a:t>– a six (6) class format</a:t>
            </a:r>
          </a:p>
          <a:p>
            <a:endParaRPr lang="en-US" b="1" dirty="0" smtClean="0"/>
          </a:p>
          <a:p>
            <a:r>
              <a:rPr lang="en-US" b="1" i="1" dirty="0" smtClean="0"/>
              <a:t>Tools to Quit </a:t>
            </a:r>
            <a:r>
              <a:rPr lang="en-US" b="1" dirty="0" smtClean="0"/>
              <a:t>– a two (2) - hour seminar</a:t>
            </a:r>
          </a:p>
          <a:p>
            <a:pPr>
              <a:buNone/>
            </a:pPr>
            <a:endParaRPr lang="en-US" b="1" dirty="0" smtClean="0"/>
          </a:p>
          <a:p>
            <a:r>
              <a:rPr lang="en-US" b="1" dirty="0" smtClean="0"/>
              <a:t>Supportive Follow up</a:t>
            </a:r>
          </a:p>
          <a:p>
            <a:endParaRPr lang="en-US" b="1" dirty="0" smtClean="0"/>
          </a:p>
          <a:p>
            <a:r>
              <a:rPr lang="en-US" b="1" dirty="0" smtClean="0"/>
              <a:t>Relapse Prevention</a:t>
            </a:r>
            <a:endParaRPr lang="en-US" dirty="0"/>
          </a:p>
        </p:txBody>
      </p:sp>
      <p:sp>
        <p:nvSpPr>
          <p:cNvPr id="56325" name="Footer Placeholder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dirty="0" smtClean="0"/>
              <a:t>GWTG: Pause. Prevent.  Protect </a:t>
            </a:r>
          </a:p>
        </p:txBody>
      </p:sp>
      <p:sp>
        <p:nvSpPr>
          <p:cNvPr id="7" name="Date Placeholder 6"/>
          <p:cNvSpPr>
            <a:spLocks noGrp="1"/>
          </p:cNvSpPr>
          <p:nvPr>
            <p:ph type="dt" sz="half" idx="10"/>
          </p:nvPr>
        </p:nvSpPr>
        <p:spPr/>
        <p:txBody>
          <a:bodyPr/>
          <a:lstStyle/>
          <a:p>
            <a:pPr>
              <a:defRPr/>
            </a:pPr>
            <a:r>
              <a:rPr lang="en-US" dirty="0" smtClean="0"/>
              <a:t>Updated September 2013</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YOU make a difference?</a:t>
            </a:r>
            <a:endParaRPr lang="en-US" dirty="0"/>
          </a:p>
        </p:txBody>
      </p:sp>
      <p:sp>
        <p:nvSpPr>
          <p:cNvPr id="3" name="Content Placeholder 2"/>
          <p:cNvSpPr>
            <a:spLocks noGrp="1"/>
          </p:cNvSpPr>
          <p:nvPr>
            <p:ph sz="half" idx="1"/>
          </p:nvPr>
        </p:nvSpPr>
        <p:spPr>
          <a:xfrm>
            <a:off x="304800" y="1447800"/>
            <a:ext cx="4038600" cy="4986528"/>
          </a:xfrm>
        </p:spPr>
        <p:txBody>
          <a:bodyPr/>
          <a:lstStyle/>
          <a:p>
            <a:endParaRPr lang="en-US" sz="2400" b="1" dirty="0" smtClean="0">
              <a:solidFill>
                <a:schemeClr val="accent2">
                  <a:lumMod val="75000"/>
                </a:schemeClr>
              </a:solidFill>
            </a:endParaRPr>
          </a:p>
          <a:p>
            <a:r>
              <a:rPr lang="en-US" sz="2400" b="1" dirty="0" smtClean="0"/>
              <a:t>It’s simple and Only Takes Three (3) Minutes! </a:t>
            </a:r>
          </a:p>
          <a:p>
            <a:endParaRPr lang="en-US" sz="2400" b="1" dirty="0" smtClean="0">
              <a:solidFill>
                <a:srgbClr val="C00000"/>
              </a:solidFill>
            </a:endParaRPr>
          </a:p>
          <a:p>
            <a:pPr lvl="1"/>
            <a:r>
              <a:rPr lang="en-US" sz="2400" b="1" u="sng" dirty="0" smtClean="0">
                <a:solidFill>
                  <a:schemeClr val="accent2">
                    <a:lumMod val="75000"/>
                  </a:schemeClr>
                </a:solidFill>
              </a:rPr>
              <a:t>ASK</a:t>
            </a:r>
            <a:r>
              <a:rPr lang="en-US" sz="2400" b="1" dirty="0" smtClean="0">
                <a:solidFill>
                  <a:schemeClr val="tx1"/>
                </a:solidFill>
              </a:rPr>
              <a:t> and </a:t>
            </a:r>
            <a:r>
              <a:rPr lang="en-US" sz="2400" b="1" u="sng" dirty="0" smtClean="0">
                <a:solidFill>
                  <a:schemeClr val="accent2">
                    <a:lumMod val="75000"/>
                  </a:schemeClr>
                </a:solidFill>
              </a:rPr>
              <a:t>ADVISE </a:t>
            </a:r>
          </a:p>
          <a:p>
            <a:pPr lvl="1"/>
            <a:r>
              <a:rPr lang="en-US" sz="2400" b="1" u="sng" dirty="0" smtClean="0">
                <a:solidFill>
                  <a:schemeClr val="accent2">
                    <a:lumMod val="75000"/>
                  </a:schemeClr>
                </a:solidFill>
              </a:rPr>
              <a:t>REFER</a:t>
            </a:r>
            <a:r>
              <a:rPr lang="en-US" sz="2400" b="1" dirty="0" smtClean="0">
                <a:solidFill>
                  <a:schemeClr val="tx1"/>
                </a:solidFill>
              </a:rPr>
              <a:t> to </a:t>
            </a:r>
            <a:r>
              <a:rPr lang="en-US" sz="2400" b="1" dirty="0" smtClean="0">
                <a:solidFill>
                  <a:schemeClr val="accent2">
                    <a:lumMod val="75000"/>
                  </a:schemeClr>
                </a:solidFill>
              </a:rPr>
              <a:t>GSAHEC</a:t>
            </a:r>
          </a:p>
          <a:p>
            <a:pPr lvl="1"/>
            <a:r>
              <a:rPr lang="en-US" sz="2400" b="1" dirty="0" smtClean="0">
                <a:solidFill>
                  <a:schemeClr val="accent2">
                    <a:lumMod val="75000"/>
                  </a:schemeClr>
                </a:solidFill>
              </a:rPr>
              <a:t>GSAHEC</a:t>
            </a:r>
            <a:r>
              <a:rPr lang="en-US" sz="2400" b="1" dirty="0" smtClean="0">
                <a:solidFill>
                  <a:schemeClr val="tx1"/>
                </a:solidFill>
              </a:rPr>
              <a:t> will follow-up with your patients</a:t>
            </a:r>
          </a:p>
          <a:p>
            <a:endParaRPr lang="en-US" dirty="0"/>
          </a:p>
        </p:txBody>
      </p:sp>
      <p:sp>
        <p:nvSpPr>
          <p:cNvPr id="4" name="Content Placeholder 3"/>
          <p:cNvSpPr>
            <a:spLocks noGrp="1"/>
          </p:cNvSpPr>
          <p:nvPr>
            <p:ph sz="half" idx="2"/>
          </p:nvPr>
        </p:nvSpPr>
        <p:spPr>
          <a:xfrm>
            <a:off x="4800600" y="1828800"/>
            <a:ext cx="4038600" cy="3962400"/>
          </a:xfrm>
        </p:spPr>
        <p:txBody>
          <a:bodyPr/>
          <a:lstStyle/>
          <a:p>
            <a:r>
              <a:rPr lang="en-US" dirty="0" smtClean="0"/>
              <a:t>Implement/modify and utilize tobacco-user identification systems</a:t>
            </a:r>
          </a:p>
          <a:p>
            <a:r>
              <a:rPr lang="en-US" dirty="0" smtClean="0"/>
              <a:t>Educate all staff to ask and document patient's current and former tobacco status</a:t>
            </a:r>
          </a:p>
          <a:p>
            <a:r>
              <a:rPr lang="en-US" dirty="0" smtClean="0"/>
              <a:t>Connect patient to  </a:t>
            </a:r>
            <a:r>
              <a:rPr lang="en-US" b="1" dirty="0" smtClean="0">
                <a:solidFill>
                  <a:schemeClr val="accent2">
                    <a:lumMod val="75000"/>
                  </a:schemeClr>
                </a:solidFill>
              </a:rPr>
              <a:t>GSAHEC</a:t>
            </a:r>
            <a:r>
              <a:rPr lang="en-US" dirty="0" smtClean="0"/>
              <a:t> and Florida Quitline for cessation resources</a:t>
            </a:r>
          </a:p>
          <a:p>
            <a:endParaRPr lang="en-US" dirty="0"/>
          </a:p>
        </p:txBody>
      </p:sp>
      <p:sp>
        <p:nvSpPr>
          <p:cNvPr id="6" name="Footer Placeholder 5"/>
          <p:cNvSpPr>
            <a:spLocks noGrp="1"/>
          </p:cNvSpPr>
          <p:nvPr>
            <p:ph type="ftr" sz="quarter" idx="11"/>
          </p:nvPr>
        </p:nvSpPr>
        <p:spPr/>
        <p:txBody>
          <a:bodyPr/>
          <a:lstStyle/>
          <a:p>
            <a:pPr>
              <a:defRPr/>
            </a:pPr>
            <a:r>
              <a:rPr lang="en-US" dirty="0" smtClean="0"/>
              <a:t>GWTG: Pause. Prevent.  Protect </a:t>
            </a:r>
            <a:endParaRPr lang="en-US" dirty="0"/>
          </a:p>
        </p:txBody>
      </p:sp>
      <p:pic>
        <p:nvPicPr>
          <p:cNvPr id="8" name="Picture 2" descr="C:\Program Files\Microsoft Office\MEDIA\CAGCAT10\j0302953.jpg"/>
          <p:cNvPicPr>
            <a:picLocks noChangeAspect="1" noChangeArrowheads="1"/>
          </p:cNvPicPr>
          <p:nvPr/>
        </p:nvPicPr>
        <p:blipFill>
          <a:blip r:embed="rId2" cstate="print"/>
          <a:srcRect/>
          <a:stretch>
            <a:fillRect/>
          </a:stretch>
        </p:blipFill>
        <p:spPr bwMode="auto">
          <a:xfrm>
            <a:off x="2895600" y="4785581"/>
            <a:ext cx="1098154" cy="1539019"/>
          </a:xfrm>
          <a:prstGeom prst="rect">
            <a:avLst/>
          </a:prstGeom>
          <a:noFill/>
        </p:spPr>
      </p:pic>
      <p:sp>
        <p:nvSpPr>
          <p:cNvPr id="7" name="Date Placeholder 6"/>
          <p:cNvSpPr>
            <a:spLocks noGrp="1"/>
          </p:cNvSpPr>
          <p:nvPr>
            <p:ph type="dt" sz="half" idx="10"/>
          </p:nvPr>
        </p:nvSpPr>
        <p:spPr/>
        <p:txBody>
          <a:bodyPr/>
          <a:lstStyle/>
          <a:p>
            <a:pPr>
              <a:defRPr/>
            </a:pPr>
            <a:r>
              <a:rPr lang="en-US" dirty="0" smtClean="0"/>
              <a:t>Updated September 2013</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ATTAC 4C.jpg"/>
          <p:cNvPicPr>
            <a:picLocks noChangeAspect="1"/>
          </p:cNvPicPr>
          <p:nvPr/>
        </p:nvPicPr>
        <p:blipFill>
          <a:blip r:embed="rId3" cstate="print"/>
          <a:srcRect/>
          <a:stretch>
            <a:fillRect/>
          </a:stretch>
        </p:blipFill>
        <p:spPr bwMode="auto">
          <a:xfrm>
            <a:off x="2362200" y="2133600"/>
            <a:ext cx="4286346" cy="822960"/>
          </a:xfrm>
          <a:prstGeom prst="rect">
            <a:avLst/>
          </a:prstGeom>
          <a:noFill/>
          <a:ln w="9525">
            <a:noFill/>
            <a:miter lim="800000"/>
            <a:headEnd/>
            <a:tailEnd/>
          </a:ln>
        </p:spPr>
      </p:pic>
      <p:sp>
        <p:nvSpPr>
          <p:cNvPr id="60419" name="TextBox 6"/>
          <p:cNvSpPr txBox="1">
            <a:spLocks noChangeArrowheads="1"/>
          </p:cNvSpPr>
          <p:nvPr/>
        </p:nvSpPr>
        <p:spPr bwMode="auto">
          <a:xfrm>
            <a:off x="2819400" y="2971800"/>
            <a:ext cx="3352800" cy="1231106"/>
          </a:xfrm>
          <a:prstGeom prst="rect">
            <a:avLst/>
          </a:prstGeom>
          <a:noFill/>
          <a:ln w="9525">
            <a:noFill/>
            <a:miter lim="800000"/>
            <a:headEnd/>
            <a:tailEnd/>
          </a:ln>
        </p:spPr>
        <p:txBody>
          <a:bodyPr wrap="square">
            <a:spAutoFit/>
          </a:bodyPr>
          <a:lstStyle/>
          <a:p>
            <a:pPr algn="ctr" eaLnBrk="0" hangingPunct="0"/>
            <a:endParaRPr lang="en-US" sz="1000" dirty="0"/>
          </a:p>
          <a:p>
            <a:pPr algn="ctr" eaLnBrk="0" hangingPunct="0"/>
            <a:r>
              <a:rPr lang="en-US" sz="2800" b="1" dirty="0" smtClean="0">
                <a:latin typeface="Century Gothic" pitchFamily="34" charset="0"/>
              </a:rPr>
              <a:t>1-877-848-6696</a:t>
            </a:r>
          </a:p>
          <a:p>
            <a:pPr algn="ctr" eaLnBrk="0" hangingPunct="0"/>
            <a:endParaRPr lang="en-US" sz="800" b="1" dirty="0" smtClean="0">
              <a:latin typeface="Century Gothic" pitchFamily="34" charset="0"/>
            </a:endParaRPr>
          </a:p>
          <a:p>
            <a:pPr algn="ctr" eaLnBrk="0" hangingPunct="0"/>
            <a:r>
              <a:rPr lang="en-US" sz="2800" b="1" dirty="0" smtClean="0">
                <a:latin typeface="Century Gothic" pitchFamily="34" charset="0"/>
              </a:rPr>
              <a:t>www.gsahec.org</a:t>
            </a:r>
            <a:endParaRPr lang="en-US" sz="2800" b="1" dirty="0">
              <a:latin typeface="Century Gothic" pitchFamily="34" charset="0"/>
            </a:endParaRPr>
          </a:p>
        </p:txBody>
      </p:sp>
      <p:pic>
        <p:nvPicPr>
          <p:cNvPr id="60421" name="Picture 6" descr="2_clr_horiz copy.jpg"/>
          <p:cNvPicPr>
            <a:picLocks noChangeAspect="1"/>
          </p:cNvPicPr>
          <p:nvPr/>
        </p:nvPicPr>
        <p:blipFill>
          <a:blip r:embed="rId4" cstate="print">
            <a:clrChange>
              <a:clrFrom>
                <a:srgbClr val="FDFDFD"/>
              </a:clrFrom>
              <a:clrTo>
                <a:srgbClr val="FDFDFD">
                  <a:alpha val="0"/>
                </a:srgbClr>
              </a:clrTo>
            </a:clrChange>
          </a:blip>
          <a:srcRect/>
          <a:stretch>
            <a:fillRect/>
          </a:stretch>
        </p:blipFill>
        <p:spPr bwMode="auto">
          <a:xfrm>
            <a:off x="2895600" y="280988"/>
            <a:ext cx="3327400" cy="862012"/>
          </a:xfrm>
          <a:prstGeom prst="rect">
            <a:avLst/>
          </a:prstGeom>
          <a:noFill/>
          <a:ln w="9525">
            <a:noFill/>
            <a:miter lim="800000"/>
            <a:headEnd/>
            <a:tailEnd/>
          </a:ln>
        </p:spPr>
      </p:pic>
      <p:sp>
        <p:nvSpPr>
          <p:cNvPr id="8" name="Date Placeholder 7"/>
          <p:cNvSpPr>
            <a:spLocks noGrp="1"/>
          </p:cNvSpPr>
          <p:nvPr>
            <p:ph type="dt" sz="half" idx="10"/>
          </p:nvPr>
        </p:nvSpPr>
        <p:spPr>
          <a:xfrm>
            <a:off x="5946775" y="6400800"/>
            <a:ext cx="3044825" cy="365125"/>
          </a:xfrm>
        </p:spPr>
        <p:txBody>
          <a:bodyPr/>
          <a:lstStyle/>
          <a:p>
            <a:pPr>
              <a:defRPr/>
            </a:pPr>
            <a:r>
              <a:rPr lang="en-US" dirty="0" smtClean="0"/>
              <a:t>Updated September 2013</a:t>
            </a:r>
            <a:endParaRPr lang="en-US" dirty="0"/>
          </a:p>
        </p:txBody>
      </p:sp>
      <p:sp>
        <p:nvSpPr>
          <p:cNvPr id="9" name="Footer Placeholder 8"/>
          <p:cNvSpPr>
            <a:spLocks noGrp="1"/>
          </p:cNvSpPr>
          <p:nvPr>
            <p:ph type="ftr" sz="quarter" idx="11"/>
          </p:nvPr>
        </p:nvSpPr>
        <p:spPr>
          <a:xfrm>
            <a:off x="152400" y="6410325"/>
            <a:ext cx="4572000" cy="447675"/>
          </a:xfrm>
        </p:spPr>
        <p:txBody>
          <a:bodyPr/>
          <a:lstStyle/>
          <a:p>
            <a:pPr>
              <a:defRPr/>
            </a:pPr>
            <a:r>
              <a:rPr lang="en-US" dirty="0" smtClean="0"/>
              <a:t>GWTG: Pause. Prevent.  Protect </a:t>
            </a:r>
            <a:endParaRPr lang="en-US" dirty="0"/>
          </a:p>
        </p:txBody>
      </p:sp>
      <p:pic>
        <p:nvPicPr>
          <p:cNvPr id="11" name="Picture 10" descr="TFFdotCom_BlueLogo.gif"/>
          <p:cNvPicPr>
            <a:picLocks noChangeAspect="1"/>
          </p:cNvPicPr>
          <p:nvPr/>
        </p:nvPicPr>
        <p:blipFill>
          <a:blip r:embed="rId5" cstate="print"/>
          <a:stretch>
            <a:fillRect/>
          </a:stretch>
        </p:blipFill>
        <p:spPr>
          <a:xfrm>
            <a:off x="6629400" y="5105400"/>
            <a:ext cx="1968480" cy="914400"/>
          </a:xfrm>
          <a:prstGeom prst="rect">
            <a:avLst/>
          </a:prstGeom>
        </p:spPr>
      </p:pic>
      <p:pic>
        <p:nvPicPr>
          <p:cNvPr id="12" name="Picture 11" descr="NEW_QUITLINE_Blue_phoneUCAN.gif"/>
          <p:cNvPicPr>
            <a:picLocks noChangeAspect="1"/>
          </p:cNvPicPr>
          <p:nvPr/>
        </p:nvPicPr>
        <p:blipFill>
          <a:blip r:embed="rId6" cstate="print"/>
          <a:stretch>
            <a:fillRect/>
          </a:stretch>
        </p:blipFill>
        <p:spPr>
          <a:xfrm>
            <a:off x="609600" y="5181600"/>
            <a:ext cx="2195372" cy="73152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Resolution </a:t>
            </a:r>
            <a:r>
              <a:rPr lang="en-US" dirty="0" smtClean="0"/>
              <a:t>411 of </a:t>
            </a:r>
            <a:r>
              <a:rPr lang="en-US" dirty="0"/>
              <a:t>the American Medical Association</a:t>
            </a:r>
          </a:p>
        </p:txBody>
      </p:sp>
      <p:sp>
        <p:nvSpPr>
          <p:cNvPr id="3" name="Text Placeholder 2"/>
          <p:cNvSpPr>
            <a:spLocks noGrp="1"/>
          </p:cNvSpPr>
          <p:nvPr>
            <p:ph type="body" sz="half" idx="3"/>
          </p:nvPr>
        </p:nvSpPr>
        <p:spPr/>
        <p:txBody>
          <a:bodyPr/>
          <a:lstStyle/>
          <a:p>
            <a:r>
              <a:rPr lang="en-US" dirty="0" smtClean="0"/>
              <a:t>Family Smoking Prevention and Tobacco Control Act June 2009</a:t>
            </a:r>
            <a:endParaRPr lang="en-US" dirty="0"/>
          </a:p>
        </p:txBody>
      </p:sp>
      <p:sp>
        <p:nvSpPr>
          <p:cNvPr id="4" name="Content Placeholder 3"/>
          <p:cNvSpPr>
            <a:spLocks noGrp="1"/>
          </p:cNvSpPr>
          <p:nvPr>
            <p:ph sz="quarter" idx="2"/>
          </p:nvPr>
        </p:nvSpPr>
        <p:spPr/>
        <p:txBody>
          <a:bodyPr/>
          <a:lstStyle/>
          <a:p>
            <a:r>
              <a:rPr lang="en-US" sz="2400" dirty="0" smtClean="0"/>
              <a:t>States that information and materials provided to patients and consumers should come from </a:t>
            </a:r>
            <a:r>
              <a:rPr lang="en-US" sz="2400" b="1" u="sng" dirty="0" smtClean="0">
                <a:solidFill>
                  <a:schemeClr val="accent2">
                    <a:lumMod val="75000"/>
                  </a:schemeClr>
                </a:solidFill>
              </a:rPr>
              <a:t>credible</a:t>
            </a:r>
            <a:r>
              <a:rPr lang="en-US" sz="2400" dirty="0" smtClean="0"/>
              <a:t> and </a:t>
            </a:r>
            <a:r>
              <a:rPr lang="en-US" sz="2400" b="1" u="sng" dirty="0" smtClean="0">
                <a:solidFill>
                  <a:schemeClr val="accent2">
                    <a:lumMod val="75000"/>
                  </a:schemeClr>
                </a:solidFill>
              </a:rPr>
              <a:t>trustworthy</a:t>
            </a:r>
            <a:r>
              <a:rPr lang="en-US" sz="2400" b="1" dirty="0" smtClean="0"/>
              <a:t> </a:t>
            </a:r>
            <a:r>
              <a:rPr lang="en-US" sz="2400" dirty="0" smtClean="0"/>
              <a:t>sources with expertise in tobacco control and </a:t>
            </a:r>
            <a:r>
              <a:rPr lang="en-US" sz="2400" b="1" u="sng" dirty="0" smtClean="0">
                <a:solidFill>
                  <a:schemeClr val="accent2">
                    <a:lumMod val="75000"/>
                  </a:schemeClr>
                </a:solidFill>
              </a:rPr>
              <a:t>not</a:t>
            </a:r>
            <a:r>
              <a:rPr lang="en-US" sz="2400" dirty="0" smtClean="0"/>
              <a:t> from tobacco companies or other groups aligned with the tobacco industry.</a:t>
            </a:r>
          </a:p>
          <a:p>
            <a:endParaRPr lang="en-US" dirty="0"/>
          </a:p>
        </p:txBody>
      </p:sp>
      <p:sp>
        <p:nvSpPr>
          <p:cNvPr id="5" name="Content Placeholder 4"/>
          <p:cNvSpPr>
            <a:spLocks noGrp="1"/>
          </p:cNvSpPr>
          <p:nvPr>
            <p:ph sz="quarter" idx="4"/>
          </p:nvPr>
        </p:nvSpPr>
        <p:spPr/>
        <p:txBody>
          <a:bodyPr/>
          <a:lstStyle/>
          <a:p>
            <a:pPr eaLnBrk="1" hangingPunct="1">
              <a:buNone/>
            </a:pPr>
            <a:r>
              <a:rPr lang="en-US" sz="2400" dirty="0" smtClean="0"/>
              <a:t>Authority to </a:t>
            </a:r>
            <a:r>
              <a:rPr lang="en-US" sz="2400" b="1" u="sng" dirty="0" smtClean="0">
                <a:solidFill>
                  <a:schemeClr val="accent2">
                    <a:lumMod val="75000"/>
                  </a:schemeClr>
                </a:solidFill>
              </a:rPr>
              <a:t>regulate</a:t>
            </a:r>
            <a:r>
              <a:rPr lang="en-US" sz="2400" dirty="0" smtClean="0"/>
              <a:t> the</a:t>
            </a:r>
          </a:p>
          <a:p>
            <a:pPr eaLnBrk="1" hangingPunct="1">
              <a:buNone/>
            </a:pPr>
            <a:r>
              <a:rPr lang="en-US" sz="2400" dirty="0" smtClean="0"/>
              <a:t>manufacturing, marketing and</a:t>
            </a:r>
          </a:p>
          <a:p>
            <a:pPr eaLnBrk="1" hangingPunct="1">
              <a:buNone/>
            </a:pPr>
            <a:r>
              <a:rPr lang="en-US" sz="2400" dirty="0" smtClean="0"/>
              <a:t>sale of tobacco products to</a:t>
            </a:r>
          </a:p>
          <a:p>
            <a:pPr eaLnBrk="1" hangingPunct="1">
              <a:buNone/>
            </a:pPr>
            <a:r>
              <a:rPr lang="en-US" sz="2400" b="1" u="sng" dirty="0" smtClean="0">
                <a:solidFill>
                  <a:schemeClr val="accent2">
                    <a:lumMod val="75000"/>
                  </a:schemeClr>
                </a:solidFill>
              </a:rPr>
              <a:t>protect </a:t>
            </a:r>
            <a:r>
              <a:rPr lang="en-US" sz="2400" dirty="0" smtClean="0"/>
              <a:t> America’s health</a:t>
            </a:r>
          </a:p>
          <a:p>
            <a:pPr eaLnBrk="1" hangingPunct="1">
              <a:buNone/>
            </a:pPr>
            <a:r>
              <a:rPr lang="en-US" sz="2400" dirty="0" smtClean="0"/>
              <a:t>particularly,  the children and</a:t>
            </a:r>
          </a:p>
          <a:p>
            <a:pPr eaLnBrk="1" hangingPunct="1">
              <a:buNone/>
            </a:pPr>
            <a:r>
              <a:rPr lang="en-US" sz="2400" dirty="0" smtClean="0"/>
              <a:t>adolescents from the dangers of</a:t>
            </a:r>
          </a:p>
          <a:p>
            <a:pPr eaLnBrk="1" hangingPunct="1">
              <a:buNone/>
            </a:pPr>
            <a:r>
              <a:rPr lang="en-US" sz="2400" dirty="0" smtClean="0"/>
              <a:t>tobacco use.  </a:t>
            </a:r>
            <a:r>
              <a:rPr lang="en-US" sz="2000" dirty="0" smtClean="0"/>
              <a:t>(Advertising, Labeling, Flavoring, Chemical constituents, Nicotine, New product rule)</a:t>
            </a:r>
          </a:p>
          <a:p>
            <a:endParaRPr lang="en-US" dirty="0"/>
          </a:p>
        </p:txBody>
      </p:sp>
      <p:sp>
        <p:nvSpPr>
          <p:cNvPr id="6" name="Title 5"/>
          <p:cNvSpPr>
            <a:spLocks noGrp="1"/>
          </p:cNvSpPr>
          <p:nvPr>
            <p:ph type="title"/>
          </p:nvPr>
        </p:nvSpPr>
        <p:spPr/>
        <p:txBody>
          <a:bodyPr/>
          <a:lstStyle/>
          <a:p>
            <a:r>
              <a:rPr lang="en-US" b="1" dirty="0" smtClean="0"/>
              <a:t>Compliance</a:t>
            </a:r>
            <a:r>
              <a:rPr lang="en-US" dirty="0" smtClean="0"/>
              <a:t> </a:t>
            </a:r>
            <a:endParaRPr lang="en-US" dirty="0"/>
          </a:p>
        </p:txBody>
      </p:sp>
      <p:sp>
        <p:nvSpPr>
          <p:cNvPr id="8" name="Footer Placeholder 7"/>
          <p:cNvSpPr>
            <a:spLocks noGrp="1"/>
          </p:cNvSpPr>
          <p:nvPr>
            <p:ph type="ftr" sz="quarter" idx="11"/>
          </p:nvPr>
        </p:nvSpPr>
        <p:spPr/>
        <p:txBody>
          <a:bodyPr/>
          <a:lstStyle/>
          <a:p>
            <a:pPr>
              <a:defRPr/>
            </a:pPr>
            <a:r>
              <a:rPr lang="en-US" dirty="0" smtClean="0"/>
              <a:t>GWTG: Pause. Prevent.  Protect </a:t>
            </a:r>
            <a:endParaRPr lang="en-US" dirty="0"/>
          </a:p>
        </p:txBody>
      </p:sp>
      <p:sp>
        <p:nvSpPr>
          <p:cNvPr id="9" name="Date Placeholder 8"/>
          <p:cNvSpPr>
            <a:spLocks noGrp="1"/>
          </p:cNvSpPr>
          <p:nvPr>
            <p:ph type="dt" sz="half" idx="10"/>
          </p:nvPr>
        </p:nvSpPr>
        <p:spPr/>
        <p:txBody>
          <a:bodyPr/>
          <a:lstStyle/>
          <a:p>
            <a:pPr>
              <a:defRPr/>
            </a:pPr>
            <a:r>
              <a:rPr lang="en-US" dirty="0" smtClean="0"/>
              <a:t>Updated September 2013</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b="1" dirty="0" smtClean="0"/>
              <a:t>Tobacco Use Prevalence </a:t>
            </a:r>
            <a:endParaRPr lang="en-US" b="1" dirty="0"/>
          </a:p>
        </p:txBody>
      </p:sp>
      <p:sp>
        <p:nvSpPr>
          <p:cNvPr id="3" name="Content Placeholder 2"/>
          <p:cNvSpPr>
            <a:spLocks noGrp="1"/>
          </p:cNvSpPr>
          <p:nvPr>
            <p:ph sz="half" idx="1"/>
          </p:nvPr>
        </p:nvSpPr>
        <p:spPr/>
        <p:txBody>
          <a:bodyPr/>
          <a:lstStyle/>
          <a:p>
            <a:endParaRPr lang="en-US" b="1" dirty="0" smtClean="0"/>
          </a:p>
          <a:p>
            <a:r>
              <a:rPr lang="en-US" b="1" dirty="0" smtClean="0"/>
              <a:t>17.5%</a:t>
            </a:r>
            <a:r>
              <a:rPr lang="en-US" dirty="0" smtClean="0"/>
              <a:t> of Florida adults smoke</a:t>
            </a:r>
            <a:endParaRPr lang="en-US" sz="1000" dirty="0" smtClean="0"/>
          </a:p>
          <a:p>
            <a:r>
              <a:rPr lang="en-US" b="1" dirty="0" smtClean="0"/>
              <a:t>6.7% </a:t>
            </a:r>
            <a:r>
              <a:rPr lang="en-US" dirty="0" smtClean="0"/>
              <a:t>of Floridians use smokeless tobacco</a:t>
            </a:r>
          </a:p>
          <a:p>
            <a:r>
              <a:rPr lang="en-US" b="1" dirty="0" smtClean="0">
                <a:cs typeface="Times New Roman" pitchFamily="18" charset="0"/>
              </a:rPr>
              <a:t>28,607</a:t>
            </a:r>
            <a:r>
              <a:rPr lang="en-US" dirty="0" smtClean="0">
                <a:cs typeface="Times New Roman" pitchFamily="18" charset="0"/>
              </a:rPr>
              <a:t> annual deaths in Florida directly caused by smoking </a:t>
            </a:r>
          </a:p>
          <a:p>
            <a:r>
              <a:rPr lang="en-US" dirty="0" smtClean="0">
                <a:cs typeface="Times New Roman" pitchFamily="18" charset="0"/>
              </a:rPr>
              <a:t>Costs </a:t>
            </a:r>
            <a:r>
              <a:rPr lang="en-US" b="1" dirty="0" smtClean="0">
                <a:cs typeface="Times New Roman" pitchFamily="18" charset="0"/>
              </a:rPr>
              <a:t>$13.2 billion in </a:t>
            </a:r>
            <a:r>
              <a:rPr lang="en-US" dirty="0" smtClean="0">
                <a:cs typeface="Times New Roman" pitchFamily="18" charset="0"/>
              </a:rPr>
              <a:t>health care expenditures  and productivity losses in Florida</a:t>
            </a:r>
            <a:endParaRPr lang="en-US" b="1" dirty="0" smtClean="0">
              <a:cs typeface="Times New Roman" pitchFamily="18" charset="0"/>
            </a:endParaRPr>
          </a:p>
          <a:p>
            <a:endParaRPr lang="en-US" dirty="0" smtClean="0"/>
          </a:p>
          <a:p>
            <a:endParaRPr lang="en-US" dirty="0" smtClean="0"/>
          </a:p>
          <a:p>
            <a:endParaRPr lang="en-US" dirty="0" smtClean="0"/>
          </a:p>
        </p:txBody>
      </p:sp>
      <p:sp>
        <p:nvSpPr>
          <p:cNvPr id="8" name="Content Placeholder 7"/>
          <p:cNvSpPr>
            <a:spLocks noGrp="1"/>
          </p:cNvSpPr>
          <p:nvPr>
            <p:ph sz="half" idx="2"/>
          </p:nvPr>
        </p:nvSpPr>
        <p:spPr>
          <a:xfrm>
            <a:off x="4800600" y="1066800"/>
            <a:ext cx="4038600" cy="4681728"/>
          </a:xfrm>
        </p:spPr>
        <p:txBody>
          <a:bodyPr/>
          <a:lstStyle/>
          <a:p>
            <a:pPr marL="274320" indent="-274320" eaLnBrk="1" fontAlgn="auto" hangingPunct="1">
              <a:spcAft>
                <a:spcPts val="0"/>
              </a:spcAft>
              <a:buFont typeface="Wingdings 2"/>
              <a:buChar char=""/>
              <a:defRPr/>
            </a:pPr>
            <a:endParaRPr lang="en-US" b="1" dirty="0" smtClean="0">
              <a:cs typeface="Times New Roman" pitchFamily="18" charset="0"/>
            </a:endParaRPr>
          </a:p>
          <a:p>
            <a:pPr marL="274320" indent="-274320" eaLnBrk="1" fontAlgn="auto" hangingPunct="1">
              <a:spcAft>
                <a:spcPts val="0"/>
              </a:spcAft>
              <a:buFont typeface="Wingdings 2"/>
              <a:buChar char=""/>
              <a:defRPr/>
            </a:pPr>
            <a:r>
              <a:rPr lang="en-US" b="1" dirty="0" smtClean="0"/>
              <a:t>44.3%</a:t>
            </a:r>
            <a:r>
              <a:rPr lang="en-US" dirty="0" smtClean="0"/>
              <a:t> of all cigarettes smoked in USA are consumed by people with mental  illness </a:t>
            </a:r>
            <a:endParaRPr lang="en-US" b="1" dirty="0" smtClean="0">
              <a:cs typeface="Times New Roman" pitchFamily="18" charset="0"/>
            </a:endParaRPr>
          </a:p>
          <a:p>
            <a:pPr marL="274320" indent="-274320" eaLnBrk="1" fontAlgn="auto" hangingPunct="1">
              <a:spcAft>
                <a:spcPts val="0"/>
              </a:spcAft>
              <a:buFont typeface="Wingdings 2"/>
              <a:buChar char=""/>
              <a:defRPr/>
            </a:pPr>
            <a:r>
              <a:rPr lang="en-US" b="1" dirty="0" smtClean="0">
                <a:cs typeface="Times New Roman" pitchFamily="18" charset="0"/>
              </a:rPr>
              <a:t>443,000</a:t>
            </a:r>
            <a:r>
              <a:rPr lang="en-US" dirty="0" smtClean="0">
                <a:cs typeface="Times New Roman" pitchFamily="18" charset="0"/>
              </a:rPr>
              <a:t> annual deaths in USA related to tobacco use</a:t>
            </a:r>
          </a:p>
          <a:p>
            <a:pPr marL="274320" indent="-274320" eaLnBrk="1" fontAlgn="auto" hangingPunct="1">
              <a:spcAft>
                <a:spcPts val="0"/>
              </a:spcAft>
              <a:buFont typeface="Wingdings 2"/>
              <a:buChar char=""/>
              <a:defRPr/>
            </a:pPr>
            <a:r>
              <a:rPr lang="en-US" b="1" dirty="0" smtClean="0">
                <a:cs typeface="Times New Roman" pitchFamily="18" charset="0"/>
              </a:rPr>
              <a:t>6.5%-15.9% </a:t>
            </a:r>
            <a:r>
              <a:rPr lang="en-US" dirty="0" smtClean="0">
                <a:cs typeface="Times New Roman" pitchFamily="18" charset="0"/>
              </a:rPr>
              <a:t>of youth aged 12-17 years smoke in USA</a:t>
            </a:r>
          </a:p>
          <a:p>
            <a:r>
              <a:rPr lang="en-US" dirty="0" smtClean="0">
                <a:cs typeface="Times New Roman" pitchFamily="18" charset="0"/>
              </a:rPr>
              <a:t>Costs </a:t>
            </a:r>
            <a:r>
              <a:rPr lang="en-US" b="1" dirty="0" smtClean="0">
                <a:cs typeface="Times New Roman" pitchFamily="18" charset="0"/>
              </a:rPr>
              <a:t>$193 billion </a:t>
            </a:r>
            <a:r>
              <a:rPr lang="en-US" dirty="0" smtClean="0">
                <a:cs typeface="Times New Roman" pitchFamily="18" charset="0"/>
              </a:rPr>
              <a:t>in health care expenditures and productivity losses annually in USA</a:t>
            </a:r>
            <a:endParaRPr lang="en-US" dirty="0" smtClean="0"/>
          </a:p>
          <a:p>
            <a:pPr>
              <a:buNone/>
            </a:pPr>
            <a:endParaRPr lang="en-US" sz="3200" b="1" dirty="0" smtClean="0">
              <a:solidFill>
                <a:srgbClr val="C00000"/>
              </a:solidFill>
            </a:endParaRPr>
          </a:p>
        </p:txBody>
      </p:sp>
      <p:sp>
        <p:nvSpPr>
          <p:cNvPr id="5" name="Footer Placeholder 4"/>
          <p:cNvSpPr>
            <a:spLocks noGrp="1"/>
          </p:cNvSpPr>
          <p:nvPr>
            <p:ph type="ftr" sz="quarter" idx="11"/>
          </p:nvPr>
        </p:nvSpPr>
        <p:spPr>
          <a:xfrm>
            <a:off x="304800" y="6324601"/>
            <a:ext cx="4572000" cy="533400"/>
          </a:xfrm>
        </p:spPr>
        <p:txBody>
          <a:bodyPr/>
          <a:lstStyle/>
          <a:p>
            <a:pPr>
              <a:defRPr/>
            </a:pPr>
            <a:r>
              <a:rPr lang="en-US" sz="1000" dirty="0" smtClean="0"/>
              <a:t>GWTG: Pause. Prevent.  Protect </a:t>
            </a:r>
            <a:endParaRPr lang="en-US" sz="1000" dirty="0"/>
          </a:p>
        </p:txBody>
      </p:sp>
      <p:sp>
        <p:nvSpPr>
          <p:cNvPr id="7" name="Rectangle 6"/>
          <p:cNvSpPr/>
          <p:nvPr/>
        </p:nvSpPr>
        <p:spPr>
          <a:xfrm>
            <a:off x="304800" y="1295400"/>
            <a:ext cx="4343400" cy="584776"/>
          </a:xfrm>
          <a:prstGeom prst="rect">
            <a:avLst/>
          </a:prstGeom>
        </p:spPr>
        <p:txBody>
          <a:bodyPr wrap="square">
            <a:spAutoFit/>
          </a:bodyPr>
          <a:lstStyle/>
          <a:p>
            <a:pPr marL="0" indent="0">
              <a:buNone/>
            </a:pPr>
            <a:endParaRPr lang="en-US" sz="3200" b="1" dirty="0">
              <a:solidFill>
                <a:srgbClr val="C00000"/>
              </a:solidFill>
              <a:latin typeface="+mn-lt"/>
            </a:endParaRPr>
          </a:p>
        </p:txBody>
      </p:sp>
      <p:sp>
        <p:nvSpPr>
          <p:cNvPr id="9" name="Date Placeholder 8"/>
          <p:cNvSpPr>
            <a:spLocks noGrp="1"/>
          </p:cNvSpPr>
          <p:nvPr>
            <p:ph type="dt" sz="half" idx="10"/>
          </p:nvPr>
        </p:nvSpPr>
        <p:spPr/>
        <p:txBody>
          <a:bodyPr/>
          <a:lstStyle/>
          <a:p>
            <a:pPr>
              <a:defRPr/>
            </a:pPr>
            <a:r>
              <a:rPr lang="en-US" dirty="0" smtClean="0"/>
              <a:t>Updated September 2013</a:t>
            </a:r>
            <a:endParaRPr lang="en-US" dirty="0"/>
          </a:p>
        </p:txBody>
      </p:sp>
      <p:pic>
        <p:nvPicPr>
          <p:cNvPr id="12" name="Picture 5" descr="MCMP00121_0000[1]"/>
          <p:cNvPicPr>
            <a:picLocks noChangeAspect="1" noChangeArrowheads="1"/>
          </p:cNvPicPr>
          <p:nvPr/>
        </p:nvPicPr>
        <p:blipFill>
          <a:blip r:embed="rId3" cstate="print"/>
          <a:srcRect/>
          <a:stretch>
            <a:fillRect/>
          </a:stretch>
        </p:blipFill>
        <p:spPr bwMode="auto">
          <a:xfrm>
            <a:off x="3124200" y="1447800"/>
            <a:ext cx="1138238"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How Can You Help?</a:t>
            </a:r>
            <a:endParaRPr lang="en-US" dirty="0"/>
          </a:p>
        </p:txBody>
      </p:sp>
      <p:sp>
        <p:nvSpPr>
          <p:cNvPr id="8" name="Content Placeholder 7"/>
          <p:cNvSpPr>
            <a:spLocks noGrp="1"/>
          </p:cNvSpPr>
          <p:nvPr>
            <p:ph sz="quarter" idx="1"/>
          </p:nvPr>
        </p:nvSpPr>
        <p:spPr/>
        <p:txBody>
          <a:bodyPr/>
          <a:lstStyle/>
          <a:p>
            <a:pPr eaLnBrk="1" hangingPunct="1"/>
            <a:r>
              <a:rPr lang="en-US" sz="2200" dirty="0" smtClean="0"/>
              <a:t>Provider involvement can help </a:t>
            </a:r>
            <a:r>
              <a:rPr lang="en-US" sz="2200" b="1" dirty="0" smtClean="0"/>
              <a:t>720,000</a:t>
            </a:r>
            <a:r>
              <a:rPr lang="en-US" sz="2200" dirty="0" smtClean="0"/>
              <a:t> smokers become nonsmokers every year</a:t>
            </a:r>
          </a:p>
          <a:p>
            <a:pPr eaLnBrk="1" hangingPunct="1"/>
            <a:r>
              <a:rPr lang="en-US" sz="2200" b="1" dirty="0" smtClean="0">
                <a:cs typeface="Times New Roman" pitchFamily="18" charset="0"/>
              </a:rPr>
              <a:t>70%</a:t>
            </a:r>
            <a:r>
              <a:rPr lang="en-US" sz="2200" dirty="0" smtClean="0">
                <a:cs typeface="Times New Roman" pitchFamily="18" charset="0"/>
              </a:rPr>
              <a:t> of smokers visit health clinics annually</a:t>
            </a:r>
            <a:r>
              <a:rPr lang="en-US" sz="2400" dirty="0" smtClean="0">
                <a:cs typeface="Times New Roman" pitchFamily="18" charset="0"/>
              </a:rPr>
              <a:t>, </a:t>
            </a:r>
            <a:r>
              <a:rPr lang="en-US" sz="2400" b="1" dirty="0" smtClean="0"/>
              <a:t>30–50% </a:t>
            </a:r>
            <a:r>
              <a:rPr lang="en-US" sz="2400" dirty="0" smtClean="0"/>
              <a:t>visit dental clinics</a:t>
            </a:r>
            <a:endParaRPr lang="en-US" sz="2200" dirty="0" smtClean="0">
              <a:cs typeface="Times New Roman" pitchFamily="18" charset="0"/>
            </a:endParaRPr>
          </a:p>
          <a:p>
            <a:pPr eaLnBrk="1" hangingPunct="1"/>
            <a:r>
              <a:rPr lang="en-US" sz="2200" b="1" dirty="0" smtClean="0"/>
              <a:t>70% </a:t>
            </a:r>
            <a:r>
              <a:rPr lang="en-US" sz="2200" dirty="0" smtClean="0"/>
              <a:t>of smokers want to quit but less than 5% can do it by themselves</a:t>
            </a:r>
            <a:endParaRPr lang="en-US" sz="2200" dirty="0" smtClean="0">
              <a:cs typeface="Times New Roman" pitchFamily="18" charset="0"/>
            </a:endParaRPr>
          </a:p>
          <a:p>
            <a:pPr eaLnBrk="1" hangingPunct="1"/>
            <a:r>
              <a:rPr lang="en-US" sz="2200" dirty="0" smtClean="0">
                <a:cs typeface="Times New Roman" pitchFamily="18" charset="0"/>
              </a:rPr>
              <a:t>A brief intervention by a health care provider can improve success rate by a minimum of </a:t>
            </a:r>
            <a:r>
              <a:rPr lang="en-US" sz="2200" b="1" dirty="0" smtClean="0">
                <a:cs typeface="Times New Roman" pitchFamily="18" charset="0"/>
              </a:rPr>
              <a:t>10%</a:t>
            </a:r>
            <a:endParaRPr lang="en-US" sz="2200" b="1" dirty="0" smtClean="0"/>
          </a:p>
          <a:p>
            <a:r>
              <a:rPr lang="en-US" sz="2200" dirty="0" smtClean="0">
                <a:cs typeface="Times New Roman" pitchFamily="18" charset="0"/>
              </a:rPr>
              <a:t>Smokers cite a provider’s advice to quit as an important motivator for attempting to quit smoking</a:t>
            </a:r>
          </a:p>
          <a:p>
            <a:r>
              <a:rPr lang="en-US" sz="2200" dirty="0" smtClean="0">
                <a:cs typeface="Times New Roman" pitchFamily="18" charset="0"/>
              </a:rPr>
              <a:t>Brief interventions </a:t>
            </a:r>
            <a:r>
              <a:rPr lang="en-US" sz="2200" u="sng" dirty="0" smtClean="0">
                <a:cs typeface="Times New Roman" pitchFamily="18" charset="0"/>
              </a:rPr>
              <a:t>by all clinicians </a:t>
            </a:r>
            <a:r>
              <a:rPr lang="en-US" sz="2200" dirty="0" smtClean="0">
                <a:cs typeface="Times New Roman" pitchFamily="18" charset="0"/>
              </a:rPr>
              <a:t>of </a:t>
            </a:r>
            <a:r>
              <a:rPr lang="en-US" sz="2200" b="1" dirty="0" smtClean="0">
                <a:cs typeface="Times New Roman" pitchFamily="18" charset="0"/>
              </a:rPr>
              <a:t>less than 3-10 minutes</a:t>
            </a:r>
            <a:r>
              <a:rPr lang="en-US" sz="2200" dirty="0" smtClean="0">
                <a:cs typeface="Times New Roman" pitchFamily="18" charset="0"/>
              </a:rPr>
              <a:t> can make a difference!</a:t>
            </a:r>
            <a:endParaRPr lang="en-US" sz="2200" dirty="0" smtClean="0"/>
          </a:p>
          <a:p>
            <a:pPr>
              <a:buNone/>
            </a:pPr>
            <a:endParaRPr lang="en-US" dirty="0" smtClean="0"/>
          </a:p>
          <a:p>
            <a:endParaRPr lang="en-US" dirty="0"/>
          </a:p>
        </p:txBody>
      </p:sp>
      <p:sp>
        <p:nvSpPr>
          <p:cNvPr id="5" name="Date Placeholder 4"/>
          <p:cNvSpPr>
            <a:spLocks noGrp="1"/>
          </p:cNvSpPr>
          <p:nvPr>
            <p:ph type="dt" sz="half" idx="10"/>
          </p:nvPr>
        </p:nvSpPr>
        <p:spPr/>
        <p:txBody>
          <a:bodyPr/>
          <a:lstStyle/>
          <a:p>
            <a:pPr>
              <a:defRPr/>
            </a:pPr>
            <a:r>
              <a:rPr lang="en-US" dirty="0" smtClean="0"/>
              <a:t>Updated September 2013</a:t>
            </a:r>
            <a:endParaRPr lang="en-US" dirty="0"/>
          </a:p>
        </p:txBody>
      </p:sp>
      <p:sp>
        <p:nvSpPr>
          <p:cNvPr id="6" name="Footer Placeholder 5"/>
          <p:cNvSpPr>
            <a:spLocks noGrp="1"/>
          </p:cNvSpPr>
          <p:nvPr>
            <p:ph type="ftr" sz="quarter" idx="11"/>
          </p:nvPr>
        </p:nvSpPr>
        <p:spPr/>
        <p:txBody>
          <a:bodyPr/>
          <a:lstStyle/>
          <a:p>
            <a:pPr>
              <a:defRPr/>
            </a:pPr>
            <a:r>
              <a:rPr lang="en-US" dirty="0" smtClean="0"/>
              <a:t>GWTG: Pause. Prevent.  Protect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990600"/>
          </a:xfrm>
        </p:spPr>
        <p:txBody>
          <a:bodyPr/>
          <a:lstStyle/>
          <a:p>
            <a:r>
              <a:rPr lang="en-US" dirty="0" smtClean="0"/>
              <a:t>Tobacco Dependence</a:t>
            </a:r>
            <a:endParaRPr lang="en-US" dirty="0"/>
          </a:p>
        </p:txBody>
      </p:sp>
      <p:sp>
        <p:nvSpPr>
          <p:cNvPr id="4" name="Footer Placeholder 3"/>
          <p:cNvSpPr>
            <a:spLocks noGrp="1"/>
          </p:cNvSpPr>
          <p:nvPr>
            <p:ph type="ftr" sz="quarter" idx="11"/>
          </p:nvPr>
        </p:nvSpPr>
        <p:spPr/>
        <p:txBody>
          <a:bodyPr/>
          <a:lstStyle/>
          <a:p>
            <a:pPr>
              <a:defRPr/>
            </a:pPr>
            <a:r>
              <a:rPr lang="en-US" dirty="0" smtClean="0"/>
              <a:t>GWTG: Pause. Prevent.  Protect </a:t>
            </a:r>
            <a:endParaRPr lang="en-US" dirty="0"/>
          </a:p>
        </p:txBody>
      </p:sp>
      <p:sp>
        <p:nvSpPr>
          <p:cNvPr id="9" name="TextBox 8"/>
          <p:cNvSpPr txBox="1"/>
          <p:nvPr/>
        </p:nvSpPr>
        <p:spPr>
          <a:xfrm>
            <a:off x="457200" y="1707952"/>
            <a:ext cx="5562600" cy="4616648"/>
          </a:xfrm>
          <a:prstGeom prst="rect">
            <a:avLst/>
          </a:prstGeom>
          <a:noFill/>
        </p:spPr>
        <p:txBody>
          <a:bodyPr wrap="square" rtlCol="0">
            <a:spAutoFit/>
          </a:bodyPr>
          <a:lstStyle/>
          <a:p>
            <a:pPr>
              <a:buFont typeface="Arial" pitchFamily="34" charset="0"/>
              <a:buChar char="•"/>
            </a:pPr>
            <a:r>
              <a:rPr lang="en-US" sz="2400" dirty="0" smtClean="0">
                <a:solidFill>
                  <a:schemeClr val="accent1"/>
                </a:solidFill>
                <a:latin typeface="+mn-lt"/>
              </a:rPr>
              <a:t> </a:t>
            </a:r>
            <a:r>
              <a:rPr lang="en-US" sz="2400" dirty="0" smtClean="0">
                <a:latin typeface="+mn-lt"/>
              </a:rPr>
              <a:t>Is a chronic disease</a:t>
            </a:r>
          </a:p>
          <a:p>
            <a:endParaRPr lang="en-US" sz="2400" dirty="0" smtClean="0">
              <a:latin typeface="+mn-lt"/>
            </a:endParaRPr>
          </a:p>
          <a:p>
            <a:pPr>
              <a:buFont typeface="Arial" pitchFamily="34" charset="0"/>
              <a:buChar char="•"/>
            </a:pPr>
            <a:r>
              <a:rPr lang="en-US" sz="2400" dirty="0" smtClean="0">
                <a:solidFill>
                  <a:schemeClr val="accent1"/>
                </a:solidFill>
                <a:latin typeface="+mn-lt"/>
              </a:rPr>
              <a:t> </a:t>
            </a:r>
            <a:r>
              <a:rPr lang="en-US" sz="2400" dirty="0" smtClean="0">
                <a:latin typeface="+mn-lt"/>
              </a:rPr>
              <a:t>Often requires repeated interventions and multiple attempts to quit</a:t>
            </a:r>
          </a:p>
          <a:p>
            <a:pPr>
              <a:buFont typeface="Arial" pitchFamily="34" charset="0"/>
              <a:buChar char="•"/>
            </a:pPr>
            <a:endParaRPr lang="en-US" sz="2400" dirty="0" smtClean="0">
              <a:solidFill>
                <a:schemeClr val="accent1"/>
              </a:solidFill>
              <a:latin typeface="+mn-lt"/>
            </a:endParaRPr>
          </a:p>
          <a:p>
            <a:pPr>
              <a:buFont typeface="Arial" pitchFamily="34" charset="0"/>
              <a:buChar char="•"/>
            </a:pPr>
            <a:r>
              <a:rPr lang="en-US" sz="2400" dirty="0" smtClean="0">
                <a:solidFill>
                  <a:schemeClr val="accent1"/>
                </a:solidFill>
                <a:latin typeface="+mn-lt"/>
              </a:rPr>
              <a:t> </a:t>
            </a:r>
            <a:r>
              <a:rPr lang="en-US" sz="2400" dirty="0" smtClean="0">
                <a:latin typeface="+mn-lt"/>
              </a:rPr>
              <a:t>Patients may have periods of relapse and remission</a:t>
            </a:r>
          </a:p>
          <a:p>
            <a:endParaRPr lang="en-US" sz="2400" dirty="0" smtClean="0">
              <a:solidFill>
                <a:schemeClr val="accent1"/>
              </a:solidFill>
              <a:latin typeface="+mn-lt"/>
            </a:endParaRPr>
          </a:p>
          <a:p>
            <a:pPr>
              <a:buFont typeface="Arial" pitchFamily="34" charset="0"/>
              <a:buChar char="•"/>
            </a:pPr>
            <a:r>
              <a:rPr lang="en-US" sz="2400" dirty="0" smtClean="0">
                <a:solidFill>
                  <a:schemeClr val="accent1"/>
                </a:solidFill>
                <a:latin typeface="+mn-lt"/>
              </a:rPr>
              <a:t> </a:t>
            </a:r>
            <a:r>
              <a:rPr lang="en-US" sz="2400" dirty="0" smtClean="0">
                <a:latin typeface="+mn-lt"/>
              </a:rPr>
              <a:t>Is akin to other chronic disorders such as diabetes, hypertension, and </a:t>
            </a:r>
            <a:r>
              <a:rPr lang="en-US" sz="2400" dirty="0" smtClean="0">
                <a:latin typeface="+mn-lt"/>
              </a:rPr>
              <a:t>hyperlipidemia</a:t>
            </a:r>
            <a:endParaRPr lang="en-US" sz="2400" dirty="0" smtClean="0">
              <a:latin typeface="+mn-lt"/>
            </a:endParaRPr>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a:p>
        </p:txBody>
      </p:sp>
      <p:pic>
        <p:nvPicPr>
          <p:cNvPr id="1033" name="Picture 9" descr="C:\Documents and Settings\xmerced\Local Settings\Temporary Internet Files\Content.IE5\HG0USNNF\MP900442705[1].jpg"/>
          <p:cNvPicPr>
            <a:picLocks noChangeAspect="1" noChangeArrowheads="1"/>
          </p:cNvPicPr>
          <p:nvPr/>
        </p:nvPicPr>
        <p:blipFill>
          <a:blip r:embed="rId2" cstate="print"/>
          <a:srcRect/>
          <a:stretch>
            <a:fillRect/>
          </a:stretch>
        </p:blipFill>
        <p:spPr bwMode="auto">
          <a:xfrm>
            <a:off x="6253163" y="2074863"/>
            <a:ext cx="2155825" cy="3230562"/>
          </a:xfrm>
          <a:prstGeom prst="rect">
            <a:avLst/>
          </a:prstGeom>
          <a:noFill/>
        </p:spPr>
      </p:pic>
      <p:sp>
        <p:nvSpPr>
          <p:cNvPr id="6" name="Date Placeholder 5"/>
          <p:cNvSpPr>
            <a:spLocks noGrp="1"/>
          </p:cNvSpPr>
          <p:nvPr>
            <p:ph type="dt" sz="half" idx="10"/>
          </p:nvPr>
        </p:nvSpPr>
        <p:spPr/>
        <p:txBody>
          <a:bodyPr/>
          <a:lstStyle/>
          <a:p>
            <a:pPr>
              <a:defRPr/>
            </a:pPr>
            <a:r>
              <a:rPr lang="en-US" dirty="0" smtClean="0"/>
              <a:t>Updated September 2013</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Franklin Gothic Demi"/>
        <a:ea typeface=""/>
        <a:cs typeface=""/>
      </a:majorFont>
      <a:minorFont>
        <a:latin typeface="Garamond"/>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7213</TotalTime>
  <Words>3672</Words>
  <Application>Microsoft Office PowerPoint</Application>
  <PresentationFormat>On-screen Show (4:3)</PresentationFormat>
  <Paragraphs>672</Paragraphs>
  <Slides>56</Slides>
  <Notes>26</Notes>
  <HiddenSlides>0</HiddenSlides>
  <MMClips>0</MMClips>
  <ScaleCrop>false</ScaleCrop>
  <HeadingPairs>
    <vt:vector size="6" baseType="variant">
      <vt:variant>
        <vt:lpstr>Theme</vt:lpstr>
      </vt:variant>
      <vt:variant>
        <vt:i4>1</vt:i4>
      </vt:variant>
      <vt:variant>
        <vt:lpstr>Links</vt:lpstr>
      </vt:variant>
      <vt:variant>
        <vt:i4>2</vt:i4>
      </vt:variant>
      <vt:variant>
        <vt:lpstr>Slide Titles</vt:lpstr>
      </vt:variant>
      <vt:variant>
        <vt:i4>56</vt:i4>
      </vt:variant>
    </vt:vector>
  </HeadingPairs>
  <TitlesOfParts>
    <vt:vector size="59" baseType="lpstr">
      <vt:lpstr>Civic</vt:lpstr>
      <vt:lpstr>\\SERVER1\company\Tobacco Shared\PPTS and Handouts\Official provider trainings\GWTG 2012\GWTG Module Prenatal.pptx</vt:lpstr>
      <vt:lpstr>\\SERVER1\company\Tobacco Shared\PPTS and Handouts\Official provider trainings\GWTG 2012\GWTG Module Mental Illness.pptx</vt:lpstr>
      <vt:lpstr>Slide 1</vt:lpstr>
      <vt:lpstr>Program Contents</vt:lpstr>
      <vt:lpstr> </vt:lpstr>
      <vt:lpstr>Tobacco Training and  Cessation Services</vt:lpstr>
      <vt:lpstr>GSAHEC Services Are Based On:</vt:lpstr>
      <vt:lpstr>Compliance </vt:lpstr>
      <vt:lpstr> Tobacco Use Prevalence </vt:lpstr>
      <vt:lpstr>How Can You Help?</vt:lpstr>
      <vt:lpstr>Tobacco Dependence</vt:lpstr>
      <vt:lpstr>Health Effects</vt:lpstr>
      <vt:lpstr>Second- and Third-   Hand Smoke </vt:lpstr>
      <vt:lpstr>Special Populations</vt:lpstr>
      <vt:lpstr> So Why are People Still Using it?</vt:lpstr>
      <vt:lpstr>Forms of Tobacco</vt:lpstr>
      <vt:lpstr>Over 7,000 Chemicals (70 Carcinogens)</vt:lpstr>
      <vt:lpstr>Slide 16</vt:lpstr>
      <vt:lpstr>Nicotine</vt:lpstr>
      <vt:lpstr>Amounts of Nicotine</vt:lpstr>
      <vt:lpstr>Slide 19</vt:lpstr>
      <vt:lpstr>Nicotine Addiction Cycle</vt:lpstr>
      <vt:lpstr>After a While</vt:lpstr>
      <vt:lpstr>Measuring Nicotine Dependence</vt:lpstr>
      <vt:lpstr>Treating Nicotine Dependence</vt:lpstr>
      <vt:lpstr>Nicotine Withdrawal Symptoms</vt:lpstr>
      <vt:lpstr>Slide 25</vt:lpstr>
      <vt:lpstr>How Can We Increase Quit Rates? </vt:lpstr>
      <vt:lpstr>PHS Clinical Practice Guidelines</vt:lpstr>
      <vt:lpstr>Tobacco-User Reminder Systems</vt:lpstr>
      <vt:lpstr>Paper Chart - Tobacco User Identification </vt:lpstr>
      <vt:lpstr>Electronic Chart-Tobacco User Identification</vt:lpstr>
      <vt:lpstr>About Electronic Records</vt:lpstr>
      <vt:lpstr>     Meaningful EHR Tobacco-User Identification Systems</vt:lpstr>
      <vt:lpstr>5 A’s of Tobacco Intervention</vt:lpstr>
      <vt:lpstr>The 2 A’s and an R</vt:lpstr>
      <vt:lpstr>Health Care Provider Referral Rates</vt:lpstr>
      <vt:lpstr>Guiding Principles of  Motivational Interviewing (MI)</vt:lpstr>
      <vt:lpstr>Stages of Change Theory</vt:lpstr>
      <vt:lpstr>Recommended Strategies for  Each Stage of Change</vt:lpstr>
      <vt:lpstr>Readiness Ruler (“I May”)</vt:lpstr>
      <vt:lpstr>Motivational Interviewing in Action</vt:lpstr>
      <vt:lpstr>How Much is Enough?</vt:lpstr>
      <vt:lpstr>OK, I’m Ready to Quit,</vt:lpstr>
      <vt:lpstr> </vt:lpstr>
      <vt:lpstr>NRT</vt:lpstr>
      <vt:lpstr>Options</vt:lpstr>
      <vt:lpstr>Over-The-Counter (OTC) Nicotine  Replacement Therapies</vt:lpstr>
      <vt:lpstr>OTC NRT Insurance Coverage</vt:lpstr>
      <vt:lpstr>Contraindications for NRT</vt:lpstr>
      <vt:lpstr>Other Methods</vt:lpstr>
      <vt:lpstr>Tobacco Intervention Counseling Coverage</vt:lpstr>
      <vt:lpstr>Medicare Reimbursement Rates</vt:lpstr>
      <vt:lpstr>Medicare Reimbursement Rates</vt:lpstr>
      <vt:lpstr>Private Insurance Reimbursement</vt:lpstr>
      <vt:lpstr>GSAHEC Tobacco Cessation Services</vt:lpstr>
      <vt:lpstr>How can YOU make a difference?</vt:lpstr>
      <vt:lpstr>Slide 56</vt:lpstr>
    </vt:vector>
  </TitlesOfParts>
  <Company>Pre-Installed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Quit Smoking</dc:title>
  <dc:creator>deirdre dingman</dc:creator>
  <cp:lastModifiedBy>padamson</cp:lastModifiedBy>
  <cp:revision>681</cp:revision>
  <dcterms:created xsi:type="dcterms:W3CDTF">2010-02-11T22:39:42Z</dcterms:created>
  <dcterms:modified xsi:type="dcterms:W3CDTF">2012-10-08T17:24:00Z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